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18"/>
  </p:notesMasterIdLst>
  <p:sldIdLst>
    <p:sldId id="256" r:id="rId2"/>
    <p:sldId id="277" r:id="rId3"/>
    <p:sldId id="266" r:id="rId4"/>
    <p:sldId id="278" r:id="rId5"/>
    <p:sldId id="298" r:id="rId6"/>
    <p:sldId id="300" r:id="rId7"/>
    <p:sldId id="301" r:id="rId8"/>
    <p:sldId id="302" r:id="rId9"/>
    <p:sldId id="299" r:id="rId10"/>
    <p:sldId id="303" r:id="rId11"/>
    <p:sldId id="307" r:id="rId12"/>
    <p:sldId id="306" r:id="rId13"/>
    <p:sldId id="308" r:id="rId14"/>
    <p:sldId id="309" r:id="rId15"/>
    <p:sldId id="310" r:id="rId16"/>
    <p:sldId id="28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1"/>
    <a:srgbClr val="D63624"/>
    <a:srgbClr val="E3E7E9"/>
    <a:srgbClr val="3A8AB2"/>
    <a:srgbClr val="A6A6A6"/>
    <a:srgbClr val="E4E8EA"/>
    <a:srgbClr val="E4E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60"/>
    <p:restoredTop sz="94676"/>
  </p:normalViewPr>
  <p:slideViewPr>
    <p:cSldViewPr snapToGrid="0">
      <p:cViewPr>
        <p:scale>
          <a:sx n="96" d="100"/>
          <a:sy n="96" d="100"/>
        </p:scale>
        <p:origin x="34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B470C-F42F-7F4B-9AD3-19C6F59B6A21}"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97BCA-48FA-AF49-B26E-915F2D2422E0}" type="slidenum">
              <a:rPr lang="en-US" smtClean="0"/>
              <a:t>‹#›</a:t>
            </a:fld>
            <a:endParaRPr lang="en-US"/>
          </a:p>
        </p:txBody>
      </p:sp>
    </p:spTree>
    <p:extLst>
      <p:ext uri="{BB962C8B-B14F-4D97-AF65-F5344CB8AC3E}">
        <p14:creationId xmlns:p14="http://schemas.microsoft.com/office/powerpoint/2010/main" val="220569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2</a:t>
            </a:fld>
            <a:endParaRPr lang="en-US"/>
          </a:p>
        </p:txBody>
      </p:sp>
    </p:spTree>
    <p:extLst>
      <p:ext uri="{BB962C8B-B14F-4D97-AF65-F5344CB8AC3E}">
        <p14:creationId xmlns:p14="http://schemas.microsoft.com/office/powerpoint/2010/main" val="1044813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11</a:t>
            </a:fld>
            <a:endParaRPr lang="en-US"/>
          </a:p>
        </p:txBody>
      </p:sp>
    </p:spTree>
    <p:extLst>
      <p:ext uri="{BB962C8B-B14F-4D97-AF65-F5344CB8AC3E}">
        <p14:creationId xmlns:p14="http://schemas.microsoft.com/office/powerpoint/2010/main" val="3238317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12</a:t>
            </a:fld>
            <a:endParaRPr lang="en-US"/>
          </a:p>
        </p:txBody>
      </p:sp>
    </p:spTree>
    <p:extLst>
      <p:ext uri="{BB962C8B-B14F-4D97-AF65-F5344CB8AC3E}">
        <p14:creationId xmlns:p14="http://schemas.microsoft.com/office/powerpoint/2010/main" val="18675197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13</a:t>
            </a:fld>
            <a:endParaRPr lang="en-US"/>
          </a:p>
        </p:txBody>
      </p:sp>
    </p:spTree>
    <p:extLst>
      <p:ext uri="{BB962C8B-B14F-4D97-AF65-F5344CB8AC3E}">
        <p14:creationId xmlns:p14="http://schemas.microsoft.com/office/powerpoint/2010/main" val="2615874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14</a:t>
            </a:fld>
            <a:endParaRPr lang="en-US"/>
          </a:p>
        </p:txBody>
      </p:sp>
    </p:spTree>
    <p:extLst>
      <p:ext uri="{BB962C8B-B14F-4D97-AF65-F5344CB8AC3E}">
        <p14:creationId xmlns:p14="http://schemas.microsoft.com/office/powerpoint/2010/main" val="2096846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3</a:t>
            </a:fld>
            <a:endParaRPr lang="en-US"/>
          </a:p>
        </p:txBody>
      </p:sp>
    </p:spTree>
    <p:extLst>
      <p:ext uri="{BB962C8B-B14F-4D97-AF65-F5344CB8AC3E}">
        <p14:creationId xmlns:p14="http://schemas.microsoft.com/office/powerpoint/2010/main" val="3337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4</a:t>
            </a:fld>
            <a:endParaRPr lang="en-US"/>
          </a:p>
        </p:txBody>
      </p:sp>
    </p:spTree>
    <p:extLst>
      <p:ext uri="{BB962C8B-B14F-4D97-AF65-F5344CB8AC3E}">
        <p14:creationId xmlns:p14="http://schemas.microsoft.com/office/powerpoint/2010/main" val="37354864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5</a:t>
            </a:fld>
            <a:endParaRPr lang="en-US"/>
          </a:p>
        </p:txBody>
      </p:sp>
    </p:spTree>
    <p:extLst>
      <p:ext uri="{BB962C8B-B14F-4D97-AF65-F5344CB8AC3E}">
        <p14:creationId xmlns:p14="http://schemas.microsoft.com/office/powerpoint/2010/main" val="1700175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6</a:t>
            </a:fld>
            <a:endParaRPr lang="en-US"/>
          </a:p>
        </p:txBody>
      </p:sp>
    </p:spTree>
    <p:extLst>
      <p:ext uri="{BB962C8B-B14F-4D97-AF65-F5344CB8AC3E}">
        <p14:creationId xmlns:p14="http://schemas.microsoft.com/office/powerpoint/2010/main" val="244294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7</a:t>
            </a:fld>
            <a:endParaRPr lang="en-US"/>
          </a:p>
        </p:txBody>
      </p:sp>
    </p:spTree>
    <p:extLst>
      <p:ext uri="{BB962C8B-B14F-4D97-AF65-F5344CB8AC3E}">
        <p14:creationId xmlns:p14="http://schemas.microsoft.com/office/powerpoint/2010/main" val="526918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8</a:t>
            </a:fld>
            <a:endParaRPr lang="en-US"/>
          </a:p>
        </p:txBody>
      </p:sp>
    </p:spTree>
    <p:extLst>
      <p:ext uri="{BB962C8B-B14F-4D97-AF65-F5344CB8AC3E}">
        <p14:creationId xmlns:p14="http://schemas.microsoft.com/office/powerpoint/2010/main" val="269499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9</a:t>
            </a:fld>
            <a:endParaRPr lang="en-US"/>
          </a:p>
        </p:txBody>
      </p:sp>
    </p:spTree>
    <p:extLst>
      <p:ext uri="{BB962C8B-B14F-4D97-AF65-F5344CB8AC3E}">
        <p14:creationId xmlns:p14="http://schemas.microsoft.com/office/powerpoint/2010/main" val="541880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10</a:t>
            </a:fld>
            <a:endParaRPr lang="en-US"/>
          </a:p>
        </p:txBody>
      </p:sp>
    </p:spTree>
    <p:extLst>
      <p:ext uri="{BB962C8B-B14F-4D97-AF65-F5344CB8AC3E}">
        <p14:creationId xmlns:p14="http://schemas.microsoft.com/office/powerpoint/2010/main" val="97920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A733-8A5E-746F-83DA-BEF3286D5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6D011-68CB-6BCB-2F5C-295A5684C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1324807C-70EE-E168-85BF-4B430E49CEAA}"/>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8" name="Slide Number Placeholder 5">
            <a:extLst>
              <a:ext uri="{FF2B5EF4-FFF2-40B4-BE49-F238E27FC236}">
                <a16:creationId xmlns:a16="http://schemas.microsoft.com/office/drawing/2014/main" id="{8EE5497A-9206-8DA3-B21E-E12A98924E56}"/>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903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F648-30B4-707A-2830-E18661B80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B7641-F3C4-17D7-68EC-8DF31312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1053C8-A5F0-9C49-278B-DC56B5B1C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2C044-D43C-35D5-E575-72CF524A29EE}"/>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DF164DD3-2C60-2DB8-6DDC-713850D4022B}"/>
              </a:ext>
            </a:extLst>
          </p:cNvPr>
          <p:cNvSpPr>
            <a:spLocks noGrp="1"/>
          </p:cNvSpPr>
          <p:nvPr>
            <p:ph type="ftr" sz="quarter" idx="11"/>
          </p:nvPr>
        </p:nvSpPr>
        <p:spPr/>
        <p:txBody>
          <a:bodyPr/>
          <a:lstStyle/>
          <a:p>
            <a:r>
              <a:rPr lang="en-US"/>
              <a:t>Physics 305: Activity 6 - Radon Transform, Fourier Slice Theoreom, Volume Visualization by Mark Jeremy G. Narag</a:t>
            </a:r>
            <a:endParaRPr lang="en-US" dirty="0"/>
          </a:p>
        </p:txBody>
      </p:sp>
      <p:sp>
        <p:nvSpPr>
          <p:cNvPr id="7" name="Slide Number Placeholder 6">
            <a:extLst>
              <a:ext uri="{FF2B5EF4-FFF2-40B4-BE49-F238E27FC236}">
                <a16:creationId xmlns:a16="http://schemas.microsoft.com/office/drawing/2014/main" id="{F4C85B29-A19E-1BBD-0A1E-6B0CBB1B4952}"/>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888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21AD-265E-BBCA-F134-D0B64CDF6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E010F1-10A5-E8E0-24F4-03A921A85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4ECD8-41FD-5BD0-6EE3-677A8BF8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52281-9161-22D4-CD37-4680FB8AB62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11EDA070-97C2-8720-0EAE-C641B433D9BB}"/>
              </a:ext>
            </a:extLst>
          </p:cNvPr>
          <p:cNvSpPr>
            <a:spLocks noGrp="1"/>
          </p:cNvSpPr>
          <p:nvPr>
            <p:ph type="ftr" sz="quarter" idx="11"/>
          </p:nvPr>
        </p:nvSpPr>
        <p:spPr/>
        <p:txBody>
          <a:bodyPr/>
          <a:lstStyle/>
          <a:p>
            <a:r>
              <a:rPr lang="en-US"/>
              <a:t>Physics 305: Activity 6 - Radon Transform, Fourier Slice Theoreom, Volume Visualization by Mark Jeremy G. Narag</a:t>
            </a:r>
            <a:endParaRPr lang="en-US" dirty="0"/>
          </a:p>
        </p:txBody>
      </p:sp>
      <p:sp>
        <p:nvSpPr>
          <p:cNvPr id="7" name="Slide Number Placeholder 6">
            <a:extLst>
              <a:ext uri="{FF2B5EF4-FFF2-40B4-BE49-F238E27FC236}">
                <a16:creationId xmlns:a16="http://schemas.microsoft.com/office/drawing/2014/main" id="{0A34D887-EC88-DDAC-2BCA-ABDA1CB34AF6}"/>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3958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68B8-87FF-7DA8-8688-334FC81C9A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5B3A92-D355-A35D-048A-F78427AD0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E6657-DEA9-3836-FD79-02A33EE4CBD3}"/>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813F9EEA-2571-E4C4-6D65-D5342B32D93D}"/>
              </a:ext>
            </a:extLst>
          </p:cNvPr>
          <p:cNvSpPr>
            <a:spLocks noGrp="1"/>
          </p:cNvSpPr>
          <p:nvPr>
            <p:ph type="ftr" sz="quarter" idx="11"/>
          </p:nvPr>
        </p:nvSpPr>
        <p:spPr/>
        <p:txBody>
          <a:bodyPr/>
          <a:lstStyle/>
          <a:p>
            <a:r>
              <a:rPr lang="en-US"/>
              <a:t>Physics 305: Activity 6 - Radon Transform, Fourier Slice Theoreom, Volume Visualization by Mark Jeremy G. Narag</a:t>
            </a:r>
            <a:endParaRPr lang="en-US" dirty="0"/>
          </a:p>
        </p:txBody>
      </p:sp>
      <p:sp>
        <p:nvSpPr>
          <p:cNvPr id="6" name="Slide Number Placeholder 5">
            <a:extLst>
              <a:ext uri="{FF2B5EF4-FFF2-40B4-BE49-F238E27FC236}">
                <a16:creationId xmlns:a16="http://schemas.microsoft.com/office/drawing/2014/main" id="{9A17C527-7C66-734C-362F-D8BA14823549}"/>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611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7EEDA-ECAA-2B5A-410B-9FB7DD740C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431037-CD17-CAA1-572F-C075D3695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4080C-1073-C4E3-1B02-D4DEE946FBD5}"/>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972FEE65-8921-C002-F210-234A2245F0D8}"/>
              </a:ext>
            </a:extLst>
          </p:cNvPr>
          <p:cNvSpPr>
            <a:spLocks noGrp="1"/>
          </p:cNvSpPr>
          <p:nvPr>
            <p:ph type="ftr" sz="quarter" idx="11"/>
          </p:nvPr>
        </p:nvSpPr>
        <p:spPr/>
        <p:txBody>
          <a:bodyPr/>
          <a:lstStyle/>
          <a:p>
            <a:r>
              <a:rPr lang="en-US"/>
              <a:t>Physics 305: Activity 6 - Radon Transform, Fourier Slice Theoreom, Volume Visualization by Mark Jeremy G. Narag</a:t>
            </a:r>
            <a:endParaRPr lang="en-US" dirty="0"/>
          </a:p>
        </p:txBody>
      </p:sp>
      <p:sp>
        <p:nvSpPr>
          <p:cNvPr id="6" name="Slide Number Placeholder 5">
            <a:extLst>
              <a:ext uri="{FF2B5EF4-FFF2-40B4-BE49-F238E27FC236}">
                <a16:creationId xmlns:a16="http://schemas.microsoft.com/office/drawing/2014/main" id="{F40A6D88-A7A5-8BCE-C02F-93E793D0E370}"/>
              </a:ext>
            </a:extLst>
          </p:cNvPr>
          <p:cNvSpPr>
            <a:spLocks noGrp="1"/>
          </p:cNvSpPr>
          <p:nvPr>
            <p:ph type="sldNum" sz="quarter" idx="12"/>
          </p:nvPr>
        </p:nvSpPr>
        <p:spPr>
          <a:xfrm>
            <a:off x="11592232" y="6492875"/>
            <a:ext cx="599768" cy="365125"/>
          </a:xfrm>
          <a:prstGeom prst="rect">
            <a:avLst/>
          </a:prstGeo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3857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15F5-5462-DF8A-AC75-4BBD7C02833D}"/>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EDC1F-B317-2DC7-3859-56329DC3DC97}"/>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0A1A5AB-3FC0-DF49-BDC5-51E8E830656F}"/>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8" name="Slide Number Placeholder 5">
            <a:extLst>
              <a:ext uri="{FF2B5EF4-FFF2-40B4-BE49-F238E27FC236}">
                <a16:creationId xmlns:a16="http://schemas.microsoft.com/office/drawing/2014/main" id="{71AE3FA1-9D5D-0A22-BDE3-E2BCE78BF646}"/>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Background 	  	|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Results and Discussion</a:t>
            </a:r>
          </a:p>
        </p:txBody>
      </p:sp>
    </p:spTree>
    <p:extLst>
      <p:ext uri="{BB962C8B-B14F-4D97-AF65-F5344CB8AC3E}">
        <p14:creationId xmlns:p14="http://schemas.microsoft.com/office/powerpoint/2010/main" val="241571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Results and Discussion</a:t>
            </a:r>
          </a:p>
        </p:txBody>
      </p:sp>
      <p:sp>
        <p:nvSpPr>
          <p:cNvPr id="4" name="Title 1">
            <a:extLst>
              <a:ext uri="{FF2B5EF4-FFF2-40B4-BE49-F238E27FC236}">
                <a16:creationId xmlns:a16="http://schemas.microsoft.com/office/drawing/2014/main" id="{8C3F9195-6060-A2DF-600A-C874AEB9A7F2}"/>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Content Placeholder 2">
            <a:extLst>
              <a:ext uri="{FF2B5EF4-FFF2-40B4-BE49-F238E27FC236}">
                <a16:creationId xmlns:a16="http://schemas.microsoft.com/office/drawing/2014/main" id="{CB4C9E11-FFDF-9E95-3351-B20D273D7DA3}"/>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A6D058AF-07F5-623C-56B5-CB8C6D4E749F}"/>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10" name="Slide Number Placeholder 5">
            <a:extLst>
              <a:ext uri="{FF2B5EF4-FFF2-40B4-BE49-F238E27FC236}">
                <a16:creationId xmlns:a16="http://schemas.microsoft.com/office/drawing/2014/main" id="{B06A4591-2544-6F90-6203-1CFCC2EECDA7}"/>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0259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4" name="Title 1">
            <a:extLst>
              <a:ext uri="{FF2B5EF4-FFF2-40B4-BE49-F238E27FC236}">
                <a16:creationId xmlns:a16="http://schemas.microsoft.com/office/drawing/2014/main" id="{205DCCF1-4D61-EF97-72C8-4809159E4118}"/>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Content Placeholder 2">
            <a:extLst>
              <a:ext uri="{FF2B5EF4-FFF2-40B4-BE49-F238E27FC236}">
                <a16:creationId xmlns:a16="http://schemas.microsoft.com/office/drawing/2014/main" id="{C6E1FDEB-4CC1-39E2-ED88-C5F927DF1D85}"/>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FD334FC0-BB3D-F4A0-717E-CD6C1B4E174D}"/>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10" name="Slide Number Placeholder 5">
            <a:extLst>
              <a:ext uri="{FF2B5EF4-FFF2-40B4-BE49-F238E27FC236}">
                <a16:creationId xmlns:a16="http://schemas.microsoft.com/office/drawing/2014/main" id="{54C627C2-E8F9-2A70-3AF6-1EF8BC90155D}"/>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172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2EF2-C7ED-1B86-09C6-2446040B78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05691-68A1-F8C4-6CE9-5580E40E8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F9464C20-3AA7-6466-1A06-711A9086DC9A}"/>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8" name="Slide Number Placeholder 5">
            <a:extLst>
              <a:ext uri="{FF2B5EF4-FFF2-40B4-BE49-F238E27FC236}">
                <a16:creationId xmlns:a16="http://schemas.microsoft.com/office/drawing/2014/main" id="{E5523296-40E0-0D91-C666-25CC2EFF78FB}"/>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2711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BAB3-67D9-D2A0-421F-723DC07384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82932-A397-246D-62AC-5F2B81E4CF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5CFCC-9DF5-D759-2691-C2B4B806E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08F68AE-580E-5926-2DD4-F8C1C3AB57A9}"/>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11" name="Slide Number Placeholder 5">
            <a:extLst>
              <a:ext uri="{FF2B5EF4-FFF2-40B4-BE49-F238E27FC236}">
                <a16:creationId xmlns:a16="http://schemas.microsoft.com/office/drawing/2014/main" id="{E093478F-38CB-52C5-661C-503A33ECDC8C}"/>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6842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F480-DC9D-CBAF-FBC9-93D069A16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96245-6EF1-C3D0-88EA-3774E89E3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31B6A-E282-B1E6-2578-D227932D1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91896-19B8-57D1-AFF4-FF4660DE9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726D9-578D-0128-8A0B-BCEB9048B1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6B9AC9F-6338-98E2-0DAF-82926A827597}"/>
              </a:ext>
            </a:extLst>
          </p:cNvPr>
          <p:cNvSpPr>
            <a:spLocks noGrp="1"/>
          </p:cNvSpPr>
          <p:nvPr>
            <p:ph type="ftr" sz="quarter" idx="10"/>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11" name="Slide Number Placeholder 5">
            <a:extLst>
              <a:ext uri="{FF2B5EF4-FFF2-40B4-BE49-F238E27FC236}">
                <a16:creationId xmlns:a16="http://schemas.microsoft.com/office/drawing/2014/main" id="{0DB5331A-0404-E938-CD5F-46CE9CA13019}"/>
              </a:ext>
            </a:extLst>
          </p:cNvPr>
          <p:cNvSpPr>
            <a:spLocks noGrp="1"/>
          </p:cNvSpPr>
          <p:nvPr>
            <p:ph type="sldNum" sz="quarter" idx="11"/>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2029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5A31-05A6-94F9-E340-5A2F67ECC6A3}"/>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DB02CEE2-D61E-64FB-ADAD-2F60EB5504D3}"/>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7" name="Slide Number Placeholder 5">
            <a:extLst>
              <a:ext uri="{FF2B5EF4-FFF2-40B4-BE49-F238E27FC236}">
                <a16:creationId xmlns:a16="http://schemas.microsoft.com/office/drawing/2014/main" id="{577D1327-C568-B3D6-38E7-BEEB511C52BF}"/>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587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E4B8A0-51B6-17B3-972E-A58828D30607}"/>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
        <p:nvSpPr>
          <p:cNvPr id="6" name="Slide Number Placeholder 5">
            <a:extLst>
              <a:ext uri="{FF2B5EF4-FFF2-40B4-BE49-F238E27FC236}">
                <a16:creationId xmlns:a16="http://schemas.microsoft.com/office/drawing/2014/main" id="{370EE556-5ADE-D583-0EF3-62FC8CCFBBA4}"/>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826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0884-BF8E-16DF-8F6A-BE8BC1087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65B0534-E546-D6CB-0650-DCB94BB89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2B66CA5-F60D-36AF-6CDD-F490725334F0}"/>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6 - Radon Transform, Fourier Slice Theoreom, Volume Visualization by Mark Jeremy G. Narag</a:t>
            </a:r>
            <a:endParaRPr lang="en-US" dirty="0"/>
          </a:p>
        </p:txBody>
      </p:sp>
    </p:spTree>
    <p:extLst>
      <p:ext uri="{BB962C8B-B14F-4D97-AF65-F5344CB8AC3E}">
        <p14:creationId xmlns:p14="http://schemas.microsoft.com/office/powerpoint/2010/main" val="29525788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7" r:id="rId3"/>
    <p:sldLayoutId id="2147483686"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hyperlink" Target="https://github.com/mgnarag/physics305_computational_imaging"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6090045" y="387747"/>
            <a:ext cx="5624118" cy="3284538"/>
          </a:xfrm>
        </p:spPr>
        <p:txBody>
          <a:bodyPr anchor="b">
            <a:normAutofit/>
          </a:bodyPr>
          <a:lstStyle/>
          <a:p>
            <a:pPr>
              <a:lnSpc>
                <a:spcPct val="110000"/>
              </a:lnSpc>
            </a:pPr>
            <a:r>
              <a:rPr lang="en-US" sz="3200" b="1" dirty="0">
                <a:latin typeface="Verdana" panose="020B0604030504040204" pitchFamily="34" charset="0"/>
                <a:ea typeface="Verdana" panose="020B0604030504040204" pitchFamily="34" charset="0"/>
                <a:cs typeface="Verdana" panose="020B0604030504040204" pitchFamily="34" charset="0"/>
              </a:rPr>
              <a:t>Radon Transform,</a:t>
            </a:r>
            <a:br>
              <a:rPr lang="en-US" sz="3200" b="1" dirty="0">
                <a:latin typeface="Verdana" panose="020B0604030504040204" pitchFamily="34" charset="0"/>
                <a:ea typeface="Verdana" panose="020B0604030504040204" pitchFamily="34" charset="0"/>
                <a:cs typeface="Verdana" panose="020B0604030504040204" pitchFamily="34" charset="0"/>
              </a:rPr>
            </a:br>
            <a:r>
              <a:rPr lang="en-US" sz="3200" b="1" dirty="0">
                <a:latin typeface="Verdana" panose="020B0604030504040204" pitchFamily="34" charset="0"/>
                <a:ea typeface="Verdana" panose="020B0604030504040204" pitchFamily="34" charset="0"/>
                <a:cs typeface="Verdana" panose="020B0604030504040204" pitchFamily="34" charset="0"/>
              </a:rPr>
              <a:t>Fourier Slice Theorem,</a:t>
            </a:r>
            <a:br>
              <a:rPr lang="en-US" sz="3200" b="1" dirty="0">
                <a:latin typeface="Verdana" panose="020B0604030504040204" pitchFamily="34" charset="0"/>
                <a:ea typeface="Verdana" panose="020B0604030504040204" pitchFamily="34" charset="0"/>
                <a:cs typeface="Verdana" panose="020B0604030504040204" pitchFamily="34" charset="0"/>
              </a:rPr>
            </a:br>
            <a:r>
              <a:rPr lang="en-US" sz="3200" b="1" dirty="0">
                <a:latin typeface="Verdana" panose="020B0604030504040204" pitchFamily="34" charset="0"/>
                <a:ea typeface="Verdana" panose="020B0604030504040204" pitchFamily="34" charset="0"/>
                <a:cs typeface="Verdana" panose="020B0604030504040204" pitchFamily="34" charset="0"/>
              </a:rPr>
              <a:t>Volume Visualization</a:t>
            </a:r>
          </a:p>
        </p:txBody>
      </p:sp>
      <p:sp>
        <p:nvSpPr>
          <p:cNvPr id="8" name="Subtitle 2">
            <a:extLst>
              <a:ext uri="{FF2B5EF4-FFF2-40B4-BE49-F238E27FC236}">
                <a16:creationId xmlns:a16="http://schemas.microsoft.com/office/drawing/2014/main" id="{F5B00FAF-031D-5DF8-73C7-B35553B851EB}"/>
              </a:ext>
            </a:extLst>
          </p:cNvPr>
          <p:cNvSpPr>
            <a:spLocks noGrp="1"/>
          </p:cNvSpPr>
          <p:nvPr>
            <p:ph type="subTitle" idx="1"/>
          </p:nvPr>
        </p:nvSpPr>
        <p:spPr>
          <a:xfrm>
            <a:off x="6096369" y="4212431"/>
            <a:ext cx="5617794" cy="2645569"/>
          </a:xfrm>
        </p:spPr>
        <p:txBody>
          <a:bodyPr anchor="t">
            <a:normAutofit/>
          </a:bodyPr>
          <a:lstStyle/>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Physics 305 Activity 6</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2</a:t>
            </a:r>
            <a:r>
              <a:rPr lang="en-US" sz="2000" baseline="30000" dirty="0">
                <a:latin typeface="Verdana" panose="020B0604030504040204" pitchFamily="34" charset="0"/>
                <a:ea typeface="Verdana" panose="020B0604030504040204" pitchFamily="34" charset="0"/>
                <a:cs typeface="Verdana" panose="020B0604030504040204" pitchFamily="34" charset="0"/>
              </a:rPr>
              <a:t>nd</a:t>
            </a:r>
            <a:r>
              <a:rPr lang="en-US" sz="2000" dirty="0">
                <a:latin typeface="Verdana" panose="020B0604030504040204" pitchFamily="34" charset="0"/>
                <a:ea typeface="Verdana" panose="020B0604030504040204" pitchFamily="34" charset="0"/>
                <a:cs typeface="Verdana" panose="020B0604030504040204" pitchFamily="34" charset="0"/>
              </a:rPr>
              <a:t> Sem AY 2022-2023</a:t>
            </a: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Mark Jeremy G. Narag</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2014-64423</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PhD Physics</a:t>
            </a: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462179B5-8748-477B-3D11-6756CBF219CA}"/>
              </a:ext>
            </a:extLst>
          </p:cNvPr>
          <p:cNvPicPr>
            <a:picLocks noChangeAspect="1"/>
          </p:cNvPicPr>
          <p:nvPr/>
        </p:nvPicPr>
        <p:blipFill>
          <a:blip r:embed="rId2"/>
          <a:stretch>
            <a:fillRect/>
          </a:stretch>
        </p:blipFill>
        <p:spPr>
          <a:xfrm>
            <a:off x="3000989" y="931069"/>
            <a:ext cx="2543770" cy="2543770"/>
          </a:xfrm>
          <a:prstGeom prst="rect">
            <a:avLst/>
          </a:prstGeom>
        </p:spPr>
      </p:pic>
      <p:pic>
        <p:nvPicPr>
          <p:cNvPr id="7" name="Picture 6">
            <a:extLst>
              <a:ext uri="{FF2B5EF4-FFF2-40B4-BE49-F238E27FC236}">
                <a16:creationId xmlns:a16="http://schemas.microsoft.com/office/drawing/2014/main" id="{0D6D320B-A81F-5EBF-B066-EED72560B10C}"/>
              </a:ext>
            </a:extLst>
          </p:cNvPr>
          <p:cNvPicPr>
            <a:picLocks noChangeAspect="1"/>
          </p:cNvPicPr>
          <p:nvPr/>
        </p:nvPicPr>
        <p:blipFill>
          <a:blip r:embed="rId3"/>
          <a:stretch>
            <a:fillRect/>
          </a:stretch>
        </p:blipFill>
        <p:spPr>
          <a:xfrm>
            <a:off x="2828050" y="3429000"/>
            <a:ext cx="2889647" cy="2833145"/>
          </a:xfrm>
          <a:prstGeom prst="rect">
            <a:avLst/>
          </a:prstGeom>
        </p:spPr>
      </p:pic>
      <p:pic>
        <p:nvPicPr>
          <p:cNvPr id="10" name="Picture 9">
            <a:extLst>
              <a:ext uri="{FF2B5EF4-FFF2-40B4-BE49-F238E27FC236}">
                <a16:creationId xmlns:a16="http://schemas.microsoft.com/office/drawing/2014/main" id="{E749BE22-56EE-311A-FDB7-A354F0585BA1}"/>
              </a:ext>
            </a:extLst>
          </p:cNvPr>
          <p:cNvPicPr>
            <a:picLocks noChangeAspect="1"/>
          </p:cNvPicPr>
          <p:nvPr/>
        </p:nvPicPr>
        <p:blipFill>
          <a:blip r:embed="rId4"/>
          <a:stretch>
            <a:fillRect/>
          </a:stretch>
        </p:blipFill>
        <p:spPr>
          <a:xfrm>
            <a:off x="275769" y="3832063"/>
            <a:ext cx="2543770" cy="2094869"/>
          </a:xfrm>
          <a:prstGeom prst="rect">
            <a:avLst/>
          </a:prstGeom>
        </p:spPr>
      </p:pic>
      <p:pic>
        <p:nvPicPr>
          <p:cNvPr id="11" name="Picture 10">
            <a:extLst>
              <a:ext uri="{FF2B5EF4-FFF2-40B4-BE49-F238E27FC236}">
                <a16:creationId xmlns:a16="http://schemas.microsoft.com/office/drawing/2014/main" id="{B9E0DCD9-6213-D627-9079-24C9D709A895}"/>
              </a:ext>
            </a:extLst>
          </p:cNvPr>
          <p:cNvPicPr>
            <a:picLocks noChangeAspect="1"/>
          </p:cNvPicPr>
          <p:nvPr/>
        </p:nvPicPr>
        <p:blipFill rotWithShape="1">
          <a:blip r:embed="rId5"/>
          <a:srcRect l="5769" t="7724" r="53727" b="9202"/>
          <a:stretch/>
        </p:blipFill>
        <p:spPr>
          <a:xfrm>
            <a:off x="275769" y="931068"/>
            <a:ext cx="2543770" cy="2551317"/>
          </a:xfrm>
          <a:prstGeom prst="rect">
            <a:avLst/>
          </a:prstGeom>
        </p:spPr>
      </p:pic>
    </p:spTree>
    <p:extLst>
      <p:ext uri="{BB962C8B-B14F-4D97-AF65-F5344CB8AC3E}">
        <p14:creationId xmlns:p14="http://schemas.microsoft.com/office/powerpoint/2010/main" val="148028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923330"/>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Next, let’s view the volume created in different views by changing the parameters in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],8). </a:t>
            </a:r>
            <a:r>
              <a:rPr lang="en-PH" dirty="0">
                <a:latin typeface="Verdana" panose="020B0604030504040204" pitchFamily="34" charset="0"/>
                <a:ea typeface="Verdana" panose="020B0604030504040204" pitchFamily="34" charset="0"/>
                <a:cs typeface="Verdana" panose="020B0604030504040204" pitchFamily="34" charset="0"/>
              </a:rPr>
              <a:t>Where </a:t>
            </a:r>
            <a:r>
              <a:rPr lang="en-PH" dirty="0" err="1">
                <a:latin typeface="Verdana" panose="020B0604030504040204" pitchFamily="34" charset="0"/>
                <a:ea typeface="Verdana" panose="020B0604030504040204" pitchFamily="34" charset="0"/>
                <a:cs typeface="Verdana" panose="020B0604030504040204" pitchFamily="34" charset="0"/>
              </a:rPr>
              <a:t>Sx</a:t>
            </a:r>
            <a:r>
              <a:rPr lang="en-PH" dirty="0">
                <a:latin typeface="Verdana" panose="020B0604030504040204" pitchFamily="34" charset="0"/>
                <a:ea typeface="Verdana" panose="020B0604030504040204" pitchFamily="34" charset="0"/>
                <a:cs typeface="Verdana" panose="020B0604030504040204" pitchFamily="34" charset="0"/>
              </a:rPr>
              <a:t>, Sy, and </a:t>
            </a:r>
            <a:r>
              <a:rPr lang="en-PH" dirty="0" err="1">
                <a:latin typeface="Verdana" panose="020B0604030504040204" pitchFamily="34" charset="0"/>
                <a:ea typeface="Verdana" panose="020B0604030504040204" pitchFamily="34" charset="0"/>
                <a:cs typeface="Verdana" panose="020B0604030504040204" pitchFamily="34" charset="0"/>
              </a:rPr>
              <a:t>Sz</a:t>
            </a:r>
            <a:r>
              <a:rPr lang="en-PH" dirty="0">
                <a:latin typeface="Verdana" panose="020B0604030504040204" pitchFamily="34" charset="0"/>
                <a:ea typeface="Verdana" panose="020B0604030504040204" pitchFamily="34" charset="0"/>
                <a:cs typeface="Verdana" panose="020B0604030504040204" pitchFamily="34" charset="0"/>
              </a:rPr>
              <a:t> are the slices in </a:t>
            </a:r>
            <a:r>
              <a:rPr lang="en-PH" dirty="0" err="1">
                <a:latin typeface="Verdana" panose="020B0604030504040204" pitchFamily="34" charset="0"/>
                <a:ea typeface="Verdana" panose="020B0604030504040204" pitchFamily="34" charset="0"/>
                <a:cs typeface="Verdana" panose="020B0604030504040204" pitchFamily="34" charset="0"/>
              </a:rPr>
              <a:t>x,y</a:t>
            </a:r>
            <a:r>
              <a:rPr lang="en-PH" dirty="0">
                <a:latin typeface="Verdana" panose="020B0604030504040204" pitchFamily="34" charset="0"/>
                <a:ea typeface="Verdana" panose="020B0604030504040204" pitchFamily="34" charset="0"/>
                <a:cs typeface="Verdana" panose="020B0604030504040204" pitchFamily="34" charset="0"/>
              </a:rPr>
              <a:t>, and z respectively. Let’s check the slices in </a:t>
            </a:r>
            <a:r>
              <a:rPr lang="en-PH" b="1" dirty="0">
                <a:latin typeface="Verdana" panose="020B0604030504040204" pitchFamily="34" charset="0"/>
                <a:ea typeface="Verdana" panose="020B0604030504040204" pitchFamily="34" charset="0"/>
                <a:cs typeface="Verdana" panose="020B0604030504040204" pitchFamily="34" charset="0"/>
              </a:rPr>
              <a:t>x</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pic>
        <p:nvPicPr>
          <p:cNvPr id="15" name="Picture 14">
            <a:extLst>
              <a:ext uri="{FF2B5EF4-FFF2-40B4-BE49-F238E27FC236}">
                <a16:creationId xmlns:a16="http://schemas.microsoft.com/office/drawing/2014/main" id="{F86C93A3-2DD8-581F-81CF-92206AE8074C}"/>
              </a:ext>
            </a:extLst>
          </p:cNvPr>
          <p:cNvPicPr>
            <a:picLocks noChangeAspect="1"/>
          </p:cNvPicPr>
          <p:nvPr/>
        </p:nvPicPr>
        <p:blipFill>
          <a:blip r:embed="rId3"/>
          <a:stretch>
            <a:fillRect/>
          </a:stretch>
        </p:blipFill>
        <p:spPr>
          <a:xfrm>
            <a:off x="654050" y="2380019"/>
            <a:ext cx="5156200" cy="3721100"/>
          </a:xfrm>
          <a:prstGeom prst="rect">
            <a:avLst/>
          </a:prstGeom>
        </p:spPr>
      </p:pic>
      <p:sp>
        <p:nvSpPr>
          <p:cNvPr id="17" name="TextBox 16">
            <a:extLst>
              <a:ext uri="{FF2B5EF4-FFF2-40B4-BE49-F238E27FC236}">
                <a16:creationId xmlns:a16="http://schemas.microsoft.com/office/drawing/2014/main" id="{35F666BD-D8B1-4032-20B2-EE30BFE143FD}"/>
              </a:ext>
            </a:extLst>
          </p:cNvPr>
          <p:cNvSpPr txBox="1"/>
          <p:nvPr/>
        </p:nvSpPr>
        <p:spPr>
          <a:xfrm>
            <a:off x="896868" y="6101119"/>
            <a:ext cx="4670563"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(D,[40 50 60 70 80],[],[],8);</a:t>
            </a:r>
          </a:p>
        </p:txBody>
      </p:sp>
      <p:sp>
        <p:nvSpPr>
          <p:cNvPr id="21" name="TextBox 20">
            <a:extLst>
              <a:ext uri="{FF2B5EF4-FFF2-40B4-BE49-F238E27FC236}">
                <a16:creationId xmlns:a16="http://schemas.microsoft.com/office/drawing/2014/main" id="{32C57002-8B82-FF9E-4730-CA103E82CD53}"/>
              </a:ext>
            </a:extLst>
          </p:cNvPr>
          <p:cNvSpPr txBox="1"/>
          <p:nvPr/>
        </p:nvSpPr>
        <p:spPr>
          <a:xfrm>
            <a:off x="6381752" y="6101119"/>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(D,[0 10 20 30 40 50 60 80],8);</a:t>
            </a:r>
          </a:p>
        </p:txBody>
      </p:sp>
      <p:pic>
        <p:nvPicPr>
          <p:cNvPr id="23" name="Picture 22">
            <a:extLst>
              <a:ext uri="{FF2B5EF4-FFF2-40B4-BE49-F238E27FC236}">
                <a16:creationId xmlns:a16="http://schemas.microsoft.com/office/drawing/2014/main" id="{11200771-5EBC-0435-BB94-739016E81800}"/>
              </a:ext>
            </a:extLst>
          </p:cNvPr>
          <p:cNvPicPr>
            <a:picLocks noChangeAspect="1"/>
          </p:cNvPicPr>
          <p:nvPr/>
        </p:nvPicPr>
        <p:blipFill>
          <a:blip r:embed="rId4"/>
          <a:stretch>
            <a:fillRect/>
          </a:stretch>
        </p:blipFill>
        <p:spPr>
          <a:xfrm>
            <a:off x="5988050" y="2299081"/>
            <a:ext cx="5041900" cy="3556000"/>
          </a:xfrm>
          <a:prstGeom prst="rect">
            <a:avLst/>
          </a:prstGeom>
        </p:spPr>
      </p:pic>
    </p:spTree>
    <p:extLst>
      <p:ext uri="{BB962C8B-B14F-4D97-AF65-F5344CB8AC3E}">
        <p14:creationId xmlns:p14="http://schemas.microsoft.com/office/powerpoint/2010/main" val="237188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923330"/>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Next, let’s view the volume created in different views by changing the parameters in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],8). </a:t>
            </a:r>
            <a:r>
              <a:rPr lang="en-PH" dirty="0">
                <a:latin typeface="Verdana" panose="020B0604030504040204" pitchFamily="34" charset="0"/>
                <a:ea typeface="Verdana" panose="020B0604030504040204" pitchFamily="34" charset="0"/>
                <a:cs typeface="Verdana" panose="020B0604030504040204" pitchFamily="34" charset="0"/>
              </a:rPr>
              <a:t>Where </a:t>
            </a:r>
            <a:r>
              <a:rPr lang="en-PH" dirty="0" err="1">
                <a:latin typeface="Verdana" panose="020B0604030504040204" pitchFamily="34" charset="0"/>
                <a:ea typeface="Verdana" panose="020B0604030504040204" pitchFamily="34" charset="0"/>
                <a:cs typeface="Verdana" panose="020B0604030504040204" pitchFamily="34" charset="0"/>
              </a:rPr>
              <a:t>Sx</a:t>
            </a:r>
            <a:r>
              <a:rPr lang="en-PH" dirty="0">
                <a:latin typeface="Verdana" panose="020B0604030504040204" pitchFamily="34" charset="0"/>
                <a:ea typeface="Verdana" panose="020B0604030504040204" pitchFamily="34" charset="0"/>
                <a:cs typeface="Verdana" panose="020B0604030504040204" pitchFamily="34" charset="0"/>
              </a:rPr>
              <a:t>, Sy, and </a:t>
            </a:r>
            <a:r>
              <a:rPr lang="en-PH" dirty="0" err="1">
                <a:latin typeface="Verdana" panose="020B0604030504040204" pitchFamily="34" charset="0"/>
                <a:ea typeface="Verdana" panose="020B0604030504040204" pitchFamily="34" charset="0"/>
                <a:cs typeface="Verdana" panose="020B0604030504040204" pitchFamily="34" charset="0"/>
              </a:rPr>
              <a:t>Sz</a:t>
            </a:r>
            <a:r>
              <a:rPr lang="en-PH" dirty="0">
                <a:latin typeface="Verdana" panose="020B0604030504040204" pitchFamily="34" charset="0"/>
                <a:ea typeface="Verdana" panose="020B0604030504040204" pitchFamily="34" charset="0"/>
                <a:cs typeface="Verdana" panose="020B0604030504040204" pitchFamily="34" charset="0"/>
              </a:rPr>
              <a:t> are the slices in </a:t>
            </a:r>
            <a:r>
              <a:rPr lang="en-PH" dirty="0" err="1">
                <a:latin typeface="Verdana" panose="020B0604030504040204" pitchFamily="34" charset="0"/>
                <a:ea typeface="Verdana" panose="020B0604030504040204" pitchFamily="34" charset="0"/>
                <a:cs typeface="Verdana" panose="020B0604030504040204" pitchFamily="34" charset="0"/>
              </a:rPr>
              <a:t>x,y</a:t>
            </a:r>
            <a:r>
              <a:rPr lang="en-PH" dirty="0">
                <a:latin typeface="Verdana" panose="020B0604030504040204" pitchFamily="34" charset="0"/>
                <a:ea typeface="Verdana" panose="020B0604030504040204" pitchFamily="34" charset="0"/>
                <a:cs typeface="Verdana" panose="020B0604030504040204" pitchFamily="34" charset="0"/>
              </a:rPr>
              <a:t>, and z respectively. Let’s check the slices in </a:t>
            </a:r>
            <a:r>
              <a:rPr lang="en-PH" b="1" dirty="0">
                <a:latin typeface="Verdana" panose="020B0604030504040204" pitchFamily="34" charset="0"/>
                <a:ea typeface="Verdana" panose="020B0604030504040204" pitchFamily="34" charset="0"/>
                <a:cs typeface="Verdana" panose="020B0604030504040204" pitchFamily="34" charset="0"/>
              </a:rPr>
              <a:t>y</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35F666BD-D8B1-4032-20B2-EE30BFE143FD}"/>
              </a:ext>
            </a:extLst>
          </p:cNvPr>
          <p:cNvSpPr txBox="1"/>
          <p:nvPr/>
        </p:nvSpPr>
        <p:spPr>
          <a:xfrm>
            <a:off x="6278080" y="6154224"/>
            <a:ext cx="5109543"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(D,[],[20 40 60 80 100 120],[],8);</a:t>
            </a:r>
          </a:p>
        </p:txBody>
      </p:sp>
      <p:sp>
        <p:nvSpPr>
          <p:cNvPr id="21" name="TextBox 20">
            <a:extLst>
              <a:ext uri="{FF2B5EF4-FFF2-40B4-BE49-F238E27FC236}">
                <a16:creationId xmlns:a16="http://schemas.microsoft.com/office/drawing/2014/main" id="{32C57002-8B82-FF9E-4730-CA103E82CD53}"/>
              </a:ext>
            </a:extLst>
          </p:cNvPr>
          <p:cNvSpPr txBox="1"/>
          <p:nvPr/>
        </p:nvSpPr>
        <p:spPr>
          <a:xfrm>
            <a:off x="1478447" y="6167418"/>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(D,[],[40 100],[],8);</a:t>
            </a:r>
          </a:p>
        </p:txBody>
      </p:sp>
      <p:pic>
        <p:nvPicPr>
          <p:cNvPr id="4" name="Picture 3">
            <a:extLst>
              <a:ext uri="{FF2B5EF4-FFF2-40B4-BE49-F238E27FC236}">
                <a16:creationId xmlns:a16="http://schemas.microsoft.com/office/drawing/2014/main" id="{B96A893A-82A3-5B53-3BED-FCD22A8785F4}"/>
              </a:ext>
            </a:extLst>
          </p:cNvPr>
          <p:cNvPicPr>
            <a:picLocks noChangeAspect="1"/>
          </p:cNvPicPr>
          <p:nvPr/>
        </p:nvPicPr>
        <p:blipFill>
          <a:blip r:embed="rId3"/>
          <a:stretch>
            <a:fillRect/>
          </a:stretch>
        </p:blipFill>
        <p:spPr>
          <a:xfrm>
            <a:off x="6381752" y="2554675"/>
            <a:ext cx="4902200" cy="3390900"/>
          </a:xfrm>
          <a:prstGeom prst="rect">
            <a:avLst/>
          </a:prstGeom>
        </p:spPr>
      </p:pic>
      <p:pic>
        <p:nvPicPr>
          <p:cNvPr id="8" name="Picture 7">
            <a:extLst>
              <a:ext uri="{FF2B5EF4-FFF2-40B4-BE49-F238E27FC236}">
                <a16:creationId xmlns:a16="http://schemas.microsoft.com/office/drawing/2014/main" id="{1B186EE3-FA3F-C1A6-DE97-79F059C4FFD9}"/>
              </a:ext>
            </a:extLst>
          </p:cNvPr>
          <p:cNvPicPr>
            <a:picLocks noChangeAspect="1"/>
          </p:cNvPicPr>
          <p:nvPr/>
        </p:nvPicPr>
        <p:blipFill>
          <a:blip r:embed="rId4"/>
          <a:stretch>
            <a:fillRect/>
          </a:stretch>
        </p:blipFill>
        <p:spPr>
          <a:xfrm>
            <a:off x="1028700" y="2546263"/>
            <a:ext cx="5054600" cy="3619500"/>
          </a:xfrm>
          <a:prstGeom prst="rect">
            <a:avLst/>
          </a:prstGeom>
        </p:spPr>
      </p:pic>
    </p:spTree>
    <p:extLst>
      <p:ext uri="{BB962C8B-B14F-4D97-AF65-F5344CB8AC3E}">
        <p14:creationId xmlns:p14="http://schemas.microsoft.com/office/powerpoint/2010/main" val="2650003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923330"/>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Next, let’s view the volume created in different views by changing the parameters in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],8). </a:t>
            </a:r>
            <a:r>
              <a:rPr lang="en-PH" dirty="0">
                <a:latin typeface="Verdana" panose="020B0604030504040204" pitchFamily="34" charset="0"/>
                <a:ea typeface="Verdana" panose="020B0604030504040204" pitchFamily="34" charset="0"/>
                <a:cs typeface="Verdana" panose="020B0604030504040204" pitchFamily="34" charset="0"/>
              </a:rPr>
              <a:t>Where </a:t>
            </a:r>
            <a:r>
              <a:rPr lang="en-PH" dirty="0" err="1">
                <a:latin typeface="Verdana" panose="020B0604030504040204" pitchFamily="34" charset="0"/>
                <a:ea typeface="Verdana" panose="020B0604030504040204" pitchFamily="34" charset="0"/>
                <a:cs typeface="Verdana" panose="020B0604030504040204" pitchFamily="34" charset="0"/>
              </a:rPr>
              <a:t>Sx</a:t>
            </a:r>
            <a:r>
              <a:rPr lang="en-PH" dirty="0">
                <a:latin typeface="Verdana" panose="020B0604030504040204" pitchFamily="34" charset="0"/>
                <a:ea typeface="Verdana" panose="020B0604030504040204" pitchFamily="34" charset="0"/>
                <a:cs typeface="Verdana" panose="020B0604030504040204" pitchFamily="34" charset="0"/>
              </a:rPr>
              <a:t>, Sy, and </a:t>
            </a:r>
            <a:r>
              <a:rPr lang="en-PH" dirty="0" err="1">
                <a:latin typeface="Verdana" panose="020B0604030504040204" pitchFamily="34" charset="0"/>
                <a:ea typeface="Verdana" panose="020B0604030504040204" pitchFamily="34" charset="0"/>
                <a:cs typeface="Verdana" panose="020B0604030504040204" pitchFamily="34" charset="0"/>
              </a:rPr>
              <a:t>Sz</a:t>
            </a:r>
            <a:r>
              <a:rPr lang="en-PH" dirty="0">
                <a:latin typeface="Verdana" panose="020B0604030504040204" pitchFamily="34" charset="0"/>
                <a:ea typeface="Verdana" panose="020B0604030504040204" pitchFamily="34" charset="0"/>
                <a:cs typeface="Verdana" panose="020B0604030504040204" pitchFamily="34" charset="0"/>
              </a:rPr>
              <a:t> are the slices in </a:t>
            </a:r>
            <a:r>
              <a:rPr lang="en-PH" dirty="0" err="1">
                <a:latin typeface="Verdana" panose="020B0604030504040204" pitchFamily="34" charset="0"/>
                <a:ea typeface="Verdana" panose="020B0604030504040204" pitchFamily="34" charset="0"/>
                <a:cs typeface="Verdana" panose="020B0604030504040204" pitchFamily="34" charset="0"/>
              </a:rPr>
              <a:t>x,y</a:t>
            </a:r>
            <a:r>
              <a:rPr lang="en-PH" dirty="0">
                <a:latin typeface="Verdana" panose="020B0604030504040204" pitchFamily="34" charset="0"/>
                <a:ea typeface="Verdana" panose="020B0604030504040204" pitchFamily="34" charset="0"/>
                <a:cs typeface="Verdana" panose="020B0604030504040204" pitchFamily="34" charset="0"/>
              </a:rPr>
              <a:t>, and z respectively. Let’s check the slices in </a:t>
            </a:r>
            <a:r>
              <a:rPr lang="en-PH" b="1" dirty="0">
                <a:latin typeface="Verdana" panose="020B0604030504040204" pitchFamily="34" charset="0"/>
                <a:ea typeface="Verdana" panose="020B0604030504040204" pitchFamily="34" charset="0"/>
                <a:cs typeface="Verdana" panose="020B0604030504040204" pitchFamily="34" charset="0"/>
              </a:rPr>
              <a:t>z</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TextBox 16">
            <a:extLst>
              <a:ext uri="{FF2B5EF4-FFF2-40B4-BE49-F238E27FC236}">
                <a16:creationId xmlns:a16="http://schemas.microsoft.com/office/drawing/2014/main" id="{35F666BD-D8B1-4032-20B2-EE30BFE143FD}"/>
              </a:ext>
            </a:extLst>
          </p:cNvPr>
          <p:cNvSpPr txBox="1"/>
          <p:nvPr/>
        </p:nvSpPr>
        <p:spPr>
          <a:xfrm>
            <a:off x="5960578" y="6087817"/>
            <a:ext cx="5109543"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(D,[],[],[10 12 14 16 18 20],8);</a:t>
            </a:r>
          </a:p>
        </p:txBody>
      </p:sp>
      <p:sp>
        <p:nvSpPr>
          <p:cNvPr id="21" name="TextBox 20">
            <a:extLst>
              <a:ext uri="{FF2B5EF4-FFF2-40B4-BE49-F238E27FC236}">
                <a16:creationId xmlns:a16="http://schemas.microsoft.com/office/drawing/2014/main" id="{32C57002-8B82-FF9E-4730-CA103E82CD53}"/>
              </a:ext>
            </a:extLst>
          </p:cNvPr>
          <p:cNvSpPr txBox="1"/>
          <p:nvPr/>
        </p:nvSpPr>
        <p:spPr>
          <a:xfrm>
            <a:off x="908604" y="6087817"/>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(D,[],[],[10 15 20],8);</a:t>
            </a:r>
          </a:p>
        </p:txBody>
      </p:sp>
      <p:pic>
        <p:nvPicPr>
          <p:cNvPr id="10" name="Picture 9">
            <a:extLst>
              <a:ext uri="{FF2B5EF4-FFF2-40B4-BE49-F238E27FC236}">
                <a16:creationId xmlns:a16="http://schemas.microsoft.com/office/drawing/2014/main" id="{A8E67882-508F-EFAF-0C8A-671295139DD2}"/>
              </a:ext>
            </a:extLst>
          </p:cNvPr>
          <p:cNvPicPr>
            <a:picLocks noChangeAspect="1"/>
          </p:cNvPicPr>
          <p:nvPr/>
        </p:nvPicPr>
        <p:blipFill>
          <a:blip r:embed="rId3"/>
          <a:stretch>
            <a:fillRect/>
          </a:stretch>
        </p:blipFill>
        <p:spPr>
          <a:xfrm>
            <a:off x="1002476" y="2334367"/>
            <a:ext cx="4953000" cy="3632200"/>
          </a:xfrm>
          <a:prstGeom prst="rect">
            <a:avLst/>
          </a:prstGeom>
        </p:spPr>
      </p:pic>
      <p:pic>
        <p:nvPicPr>
          <p:cNvPr id="12" name="Picture 11">
            <a:extLst>
              <a:ext uri="{FF2B5EF4-FFF2-40B4-BE49-F238E27FC236}">
                <a16:creationId xmlns:a16="http://schemas.microsoft.com/office/drawing/2014/main" id="{8DA84876-10AC-2496-3718-754BD95474DF}"/>
              </a:ext>
            </a:extLst>
          </p:cNvPr>
          <p:cNvPicPr>
            <a:picLocks noChangeAspect="1"/>
          </p:cNvPicPr>
          <p:nvPr/>
        </p:nvPicPr>
        <p:blipFill>
          <a:blip r:embed="rId4"/>
          <a:stretch>
            <a:fillRect/>
          </a:stretch>
        </p:blipFill>
        <p:spPr>
          <a:xfrm>
            <a:off x="6096000" y="2309722"/>
            <a:ext cx="4838700" cy="3670300"/>
          </a:xfrm>
          <a:prstGeom prst="rect">
            <a:avLst/>
          </a:prstGeom>
        </p:spPr>
      </p:pic>
    </p:spTree>
    <p:extLst>
      <p:ext uri="{BB962C8B-B14F-4D97-AF65-F5344CB8AC3E}">
        <p14:creationId xmlns:p14="http://schemas.microsoft.com/office/powerpoint/2010/main" val="339033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646331"/>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We can also change the number of contour lines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],N). </a:t>
            </a:r>
            <a:r>
              <a:rPr lang="en-PH" dirty="0">
                <a:latin typeface="Verdana" panose="020B0604030504040204" pitchFamily="34" charset="0"/>
                <a:ea typeface="Verdana" panose="020B0604030504040204" pitchFamily="34" charset="0"/>
                <a:cs typeface="Verdana" panose="020B0604030504040204" pitchFamily="34" charset="0"/>
              </a:rPr>
              <a:t>Where N is the number of contour lines . Let’s check the slices in </a:t>
            </a:r>
            <a:r>
              <a:rPr lang="en-PH" b="1" dirty="0">
                <a:latin typeface="Verdana" panose="020B0604030504040204" pitchFamily="34" charset="0"/>
                <a:ea typeface="Verdana" panose="020B0604030504040204" pitchFamily="34" charset="0"/>
                <a:cs typeface="Verdana" panose="020B0604030504040204" pitchFamily="34" charset="0"/>
              </a:rPr>
              <a:t>x </a:t>
            </a:r>
            <a:r>
              <a:rPr lang="en-PH" dirty="0">
                <a:latin typeface="Verdana" panose="020B0604030504040204" pitchFamily="34" charset="0"/>
                <a:ea typeface="Verdana" panose="020B0604030504040204" pitchFamily="34" charset="0"/>
                <a:cs typeface="Verdana" panose="020B0604030504040204" pitchFamily="34" charset="0"/>
              </a:rPr>
              <a:t>with N =8 and 20</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32C57002-8B82-FF9E-4730-CA103E82CD53}"/>
              </a:ext>
            </a:extLst>
          </p:cNvPr>
          <p:cNvSpPr txBox="1"/>
          <p:nvPr/>
        </p:nvSpPr>
        <p:spPr>
          <a:xfrm>
            <a:off x="1147144" y="6101119"/>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(D,[0 10 20 30 40 50 60 80],8);</a:t>
            </a:r>
          </a:p>
        </p:txBody>
      </p:sp>
      <p:pic>
        <p:nvPicPr>
          <p:cNvPr id="23" name="Picture 22">
            <a:extLst>
              <a:ext uri="{FF2B5EF4-FFF2-40B4-BE49-F238E27FC236}">
                <a16:creationId xmlns:a16="http://schemas.microsoft.com/office/drawing/2014/main" id="{11200771-5EBC-0435-BB94-739016E81800}"/>
              </a:ext>
            </a:extLst>
          </p:cNvPr>
          <p:cNvPicPr>
            <a:picLocks noChangeAspect="1"/>
          </p:cNvPicPr>
          <p:nvPr/>
        </p:nvPicPr>
        <p:blipFill>
          <a:blip r:embed="rId3"/>
          <a:stretch>
            <a:fillRect/>
          </a:stretch>
        </p:blipFill>
        <p:spPr>
          <a:xfrm>
            <a:off x="753442" y="2299081"/>
            <a:ext cx="5041900" cy="3556000"/>
          </a:xfrm>
          <a:prstGeom prst="rect">
            <a:avLst/>
          </a:prstGeom>
        </p:spPr>
      </p:pic>
      <p:pic>
        <p:nvPicPr>
          <p:cNvPr id="4" name="Picture 3">
            <a:extLst>
              <a:ext uri="{FF2B5EF4-FFF2-40B4-BE49-F238E27FC236}">
                <a16:creationId xmlns:a16="http://schemas.microsoft.com/office/drawing/2014/main" id="{E00F15EE-3FC4-AE00-4BC8-F84DB3197A7E}"/>
              </a:ext>
            </a:extLst>
          </p:cNvPr>
          <p:cNvPicPr>
            <a:picLocks noChangeAspect="1"/>
          </p:cNvPicPr>
          <p:nvPr/>
        </p:nvPicPr>
        <p:blipFill>
          <a:blip r:embed="rId4"/>
          <a:stretch>
            <a:fillRect/>
          </a:stretch>
        </p:blipFill>
        <p:spPr>
          <a:xfrm>
            <a:off x="6499504" y="2267331"/>
            <a:ext cx="4991100" cy="3619500"/>
          </a:xfrm>
          <a:prstGeom prst="rect">
            <a:avLst/>
          </a:prstGeom>
        </p:spPr>
      </p:pic>
      <p:sp>
        <p:nvSpPr>
          <p:cNvPr id="7" name="TextBox 6">
            <a:extLst>
              <a:ext uri="{FF2B5EF4-FFF2-40B4-BE49-F238E27FC236}">
                <a16:creationId xmlns:a16="http://schemas.microsoft.com/office/drawing/2014/main" id="{8FD0CB3B-FC81-6877-E14A-18B5B0E47DBE}"/>
              </a:ext>
            </a:extLst>
          </p:cNvPr>
          <p:cNvSpPr txBox="1"/>
          <p:nvPr/>
        </p:nvSpPr>
        <p:spPr>
          <a:xfrm>
            <a:off x="6826940" y="6081783"/>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(D,[0 10 20 30 40 50 60 80],20);</a:t>
            </a:r>
          </a:p>
        </p:txBody>
      </p:sp>
    </p:spTree>
    <p:extLst>
      <p:ext uri="{BB962C8B-B14F-4D97-AF65-F5344CB8AC3E}">
        <p14:creationId xmlns:p14="http://schemas.microsoft.com/office/powerpoint/2010/main" val="3918231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646331"/>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We can also change the number of contour lines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],N). </a:t>
            </a:r>
            <a:r>
              <a:rPr lang="en-PH" dirty="0">
                <a:latin typeface="Verdana" panose="020B0604030504040204" pitchFamily="34" charset="0"/>
                <a:ea typeface="Verdana" panose="020B0604030504040204" pitchFamily="34" charset="0"/>
                <a:cs typeface="Verdana" panose="020B0604030504040204" pitchFamily="34" charset="0"/>
              </a:rPr>
              <a:t>Where N is the number of contour lines . Let’s check the slices in </a:t>
            </a:r>
            <a:r>
              <a:rPr lang="en-PH" b="1" dirty="0">
                <a:latin typeface="Verdana" panose="020B0604030504040204" pitchFamily="34" charset="0"/>
                <a:ea typeface="Verdana" panose="020B0604030504040204" pitchFamily="34" charset="0"/>
                <a:cs typeface="Verdana" panose="020B0604030504040204" pitchFamily="34" charset="0"/>
              </a:rPr>
              <a:t>x </a:t>
            </a:r>
            <a:r>
              <a:rPr lang="en-PH" dirty="0">
                <a:latin typeface="Verdana" panose="020B0604030504040204" pitchFamily="34" charset="0"/>
                <a:ea typeface="Verdana" panose="020B0604030504040204" pitchFamily="34" charset="0"/>
                <a:cs typeface="Verdana" panose="020B0604030504040204" pitchFamily="34" charset="0"/>
              </a:rPr>
              <a:t>with N =8 and 50</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3" name="TextBox 2">
            <a:extLst>
              <a:ext uri="{FF2B5EF4-FFF2-40B4-BE49-F238E27FC236}">
                <a16:creationId xmlns:a16="http://schemas.microsoft.com/office/drawing/2014/main" id="{1EBB9E13-07A8-06FC-1DDB-5390F40F918E}"/>
              </a:ext>
            </a:extLst>
          </p:cNvPr>
          <p:cNvSpPr txBox="1"/>
          <p:nvPr/>
        </p:nvSpPr>
        <p:spPr>
          <a:xfrm>
            <a:off x="1478447" y="6167418"/>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(D,[],[40 100],[],8);</a:t>
            </a:r>
          </a:p>
        </p:txBody>
      </p:sp>
      <p:pic>
        <p:nvPicPr>
          <p:cNvPr id="8" name="Picture 7">
            <a:extLst>
              <a:ext uri="{FF2B5EF4-FFF2-40B4-BE49-F238E27FC236}">
                <a16:creationId xmlns:a16="http://schemas.microsoft.com/office/drawing/2014/main" id="{5781B817-3EB4-CEF0-62D7-FED72A3325C8}"/>
              </a:ext>
            </a:extLst>
          </p:cNvPr>
          <p:cNvPicPr>
            <a:picLocks noChangeAspect="1"/>
          </p:cNvPicPr>
          <p:nvPr/>
        </p:nvPicPr>
        <p:blipFill>
          <a:blip r:embed="rId3"/>
          <a:stretch>
            <a:fillRect/>
          </a:stretch>
        </p:blipFill>
        <p:spPr>
          <a:xfrm>
            <a:off x="1028700" y="2546263"/>
            <a:ext cx="5054600" cy="3619500"/>
          </a:xfrm>
          <a:prstGeom prst="rect">
            <a:avLst/>
          </a:prstGeom>
        </p:spPr>
      </p:pic>
      <p:sp>
        <p:nvSpPr>
          <p:cNvPr id="9" name="TextBox 8">
            <a:extLst>
              <a:ext uri="{FF2B5EF4-FFF2-40B4-BE49-F238E27FC236}">
                <a16:creationId xmlns:a16="http://schemas.microsoft.com/office/drawing/2014/main" id="{484F58E7-10FB-4386-4432-B4C212BB9BF1}"/>
              </a:ext>
            </a:extLst>
          </p:cNvPr>
          <p:cNvSpPr txBox="1"/>
          <p:nvPr/>
        </p:nvSpPr>
        <p:spPr>
          <a:xfrm>
            <a:off x="7280554" y="6011258"/>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(D,[],[40 100],[],</a:t>
            </a:r>
            <a:r>
              <a:rPr lang="en-PH" sz="1400" dirty="0">
                <a:solidFill>
                  <a:srgbClr val="212121"/>
                </a:solidFill>
                <a:latin typeface="Menlo" panose="020B0609030804020204" pitchFamily="49" charset="0"/>
              </a:rPr>
              <a:t>50</a:t>
            </a:r>
            <a:r>
              <a:rPr lang="en-PH" sz="1400" b="0" i="0" dirty="0">
                <a:solidFill>
                  <a:srgbClr val="212121"/>
                </a:solidFill>
                <a:effectLst/>
                <a:latin typeface="Menlo" panose="020B0609030804020204" pitchFamily="49" charset="0"/>
              </a:rPr>
              <a:t>);</a:t>
            </a:r>
          </a:p>
        </p:txBody>
      </p:sp>
      <p:pic>
        <p:nvPicPr>
          <p:cNvPr id="11" name="Picture 10">
            <a:extLst>
              <a:ext uri="{FF2B5EF4-FFF2-40B4-BE49-F238E27FC236}">
                <a16:creationId xmlns:a16="http://schemas.microsoft.com/office/drawing/2014/main" id="{BC6E5624-E86A-578E-F7A4-833B71B5E6D3}"/>
              </a:ext>
            </a:extLst>
          </p:cNvPr>
          <p:cNvPicPr>
            <a:picLocks noChangeAspect="1"/>
          </p:cNvPicPr>
          <p:nvPr/>
        </p:nvPicPr>
        <p:blipFill>
          <a:blip r:embed="rId4"/>
          <a:stretch>
            <a:fillRect/>
          </a:stretch>
        </p:blipFill>
        <p:spPr>
          <a:xfrm>
            <a:off x="6383959" y="2313876"/>
            <a:ext cx="5016500" cy="3517900"/>
          </a:xfrm>
          <a:prstGeom prst="rect">
            <a:avLst/>
          </a:prstGeom>
        </p:spPr>
      </p:pic>
    </p:spTree>
    <p:extLst>
      <p:ext uri="{BB962C8B-B14F-4D97-AF65-F5344CB8AC3E}">
        <p14:creationId xmlns:p14="http://schemas.microsoft.com/office/powerpoint/2010/main" val="2595009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800219"/>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sp>
        <p:nvSpPr>
          <p:cNvPr id="5" name="TextBox 4">
            <a:extLst>
              <a:ext uri="{FF2B5EF4-FFF2-40B4-BE49-F238E27FC236}">
                <a16:creationId xmlns:a16="http://schemas.microsoft.com/office/drawing/2014/main" id="{00C79554-F1C9-AA41-10B0-20ABE3BCEAE3}"/>
              </a:ext>
            </a:extLst>
          </p:cNvPr>
          <p:cNvSpPr txBox="1"/>
          <p:nvPr/>
        </p:nvSpPr>
        <p:spPr>
          <a:xfrm>
            <a:off x="590550" y="1265296"/>
            <a:ext cx="10439400" cy="646331"/>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We can also change the number of contour lines </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contourslice</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(D,[</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],[Sy],[</a:t>
            </a:r>
            <a:r>
              <a:rPr lang="en-PH" dirty="0" err="1">
                <a:solidFill>
                  <a:schemeClr val="accent2"/>
                </a:solidFill>
                <a:latin typeface="Verdana" panose="020B0604030504040204" pitchFamily="34" charset="0"/>
                <a:ea typeface="Verdana" panose="020B0604030504040204" pitchFamily="34" charset="0"/>
                <a:cs typeface="Verdana" panose="020B0604030504040204" pitchFamily="34" charset="0"/>
              </a:rPr>
              <a:t>Sx</a:t>
            </a:r>
            <a:r>
              <a:rPr lang="en-PH" dirty="0">
                <a:solidFill>
                  <a:schemeClr val="accent2"/>
                </a:solidFill>
                <a:latin typeface="Verdana" panose="020B0604030504040204" pitchFamily="34" charset="0"/>
                <a:ea typeface="Verdana" panose="020B0604030504040204" pitchFamily="34" charset="0"/>
                <a:cs typeface="Verdana" panose="020B0604030504040204" pitchFamily="34" charset="0"/>
              </a:rPr>
              <a:t>],N). </a:t>
            </a:r>
            <a:r>
              <a:rPr lang="en-PH" dirty="0">
                <a:latin typeface="Verdana" panose="020B0604030504040204" pitchFamily="34" charset="0"/>
                <a:ea typeface="Verdana" panose="020B0604030504040204" pitchFamily="34" charset="0"/>
                <a:cs typeface="Verdana" panose="020B0604030504040204" pitchFamily="34" charset="0"/>
              </a:rPr>
              <a:t>Where N is the number of contour lines . Let’s check the slices in </a:t>
            </a:r>
            <a:r>
              <a:rPr lang="en-PH" b="1" dirty="0">
                <a:latin typeface="Verdana" panose="020B0604030504040204" pitchFamily="34" charset="0"/>
                <a:ea typeface="Verdana" panose="020B0604030504040204" pitchFamily="34" charset="0"/>
                <a:cs typeface="Verdana" panose="020B0604030504040204" pitchFamily="34" charset="0"/>
              </a:rPr>
              <a:t>x </a:t>
            </a:r>
            <a:r>
              <a:rPr lang="en-PH" dirty="0">
                <a:latin typeface="Verdana" panose="020B0604030504040204" pitchFamily="34" charset="0"/>
                <a:ea typeface="Verdana" panose="020B0604030504040204" pitchFamily="34" charset="0"/>
                <a:cs typeface="Verdana" panose="020B0604030504040204" pitchFamily="34" charset="0"/>
              </a:rPr>
              <a:t>with N =8 and 75</a:t>
            </a:r>
            <a:endParaRPr lang="en-PH" b="1" dirty="0">
              <a:solidFill>
                <a:schemeClr val="accent2"/>
              </a:solidFill>
              <a:latin typeface="Verdana" panose="020B0604030504040204" pitchFamily="34" charset="0"/>
              <a:ea typeface="Verdana" panose="020B0604030504040204" pitchFamily="34" charset="0"/>
              <a:cs typeface="Verdana" panose="020B0604030504040204" pitchFamily="34" charset="0"/>
            </a:endParaRPr>
          </a:p>
        </p:txBody>
      </p:sp>
      <p:sp>
        <p:nvSpPr>
          <p:cNvPr id="9" name="TextBox 8">
            <a:extLst>
              <a:ext uri="{FF2B5EF4-FFF2-40B4-BE49-F238E27FC236}">
                <a16:creationId xmlns:a16="http://schemas.microsoft.com/office/drawing/2014/main" id="{484F58E7-10FB-4386-4432-B4C212BB9BF1}"/>
              </a:ext>
            </a:extLst>
          </p:cNvPr>
          <p:cNvSpPr txBox="1"/>
          <p:nvPr/>
        </p:nvSpPr>
        <p:spPr>
          <a:xfrm>
            <a:off x="7280554" y="6011258"/>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(D,[],[40 100],[],</a:t>
            </a:r>
            <a:r>
              <a:rPr lang="en-PH" sz="1400" dirty="0">
                <a:solidFill>
                  <a:srgbClr val="212121"/>
                </a:solidFill>
                <a:latin typeface="Menlo" panose="020B0609030804020204" pitchFamily="49" charset="0"/>
              </a:rPr>
              <a:t>75</a:t>
            </a:r>
            <a:r>
              <a:rPr lang="en-PH" sz="1400" b="0" i="0" dirty="0">
                <a:solidFill>
                  <a:srgbClr val="212121"/>
                </a:solidFill>
                <a:effectLst/>
                <a:latin typeface="Menlo" panose="020B0609030804020204" pitchFamily="49" charset="0"/>
              </a:rPr>
              <a:t>);</a:t>
            </a:r>
          </a:p>
        </p:txBody>
      </p:sp>
      <p:sp>
        <p:nvSpPr>
          <p:cNvPr id="4" name="TextBox 3">
            <a:extLst>
              <a:ext uri="{FF2B5EF4-FFF2-40B4-BE49-F238E27FC236}">
                <a16:creationId xmlns:a16="http://schemas.microsoft.com/office/drawing/2014/main" id="{3F91DD5E-1008-02AA-C1BE-2B0E72B86715}"/>
              </a:ext>
            </a:extLst>
          </p:cNvPr>
          <p:cNvSpPr txBox="1"/>
          <p:nvPr/>
        </p:nvSpPr>
        <p:spPr>
          <a:xfrm>
            <a:off x="908604" y="6087817"/>
            <a:ext cx="5352360" cy="307777"/>
          </a:xfrm>
          <a:prstGeom prst="rect">
            <a:avLst/>
          </a:prstGeom>
          <a:noFill/>
        </p:spPr>
        <p:txBody>
          <a:bodyPr wrap="square">
            <a:spAutoFit/>
          </a:bodyPr>
          <a:lstStyle/>
          <a:p>
            <a:r>
              <a:rPr lang="en-PH" sz="1400" b="0" i="0" dirty="0" err="1">
                <a:solidFill>
                  <a:srgbClr val="212121"/>
                </a:solidFill>
                <a:effectLst/>
                <a:latin typeface="Menlo" panose="020B0609030804020204" pitchFamily="49" charset="0"/>
              </a:rPr>
              <a:t>contourslice</a:t>
            </a:r>
            <a:r>
              <a:rPr lang="en-PH" sz="1400" b="0" i="0" dirty="0">
                <a:solidFill>
                  <a:srgbClr val="212121"/>
                </a:solidFill>
                <a:effectLst/>
                <a:latin typeface="Menlo" panose="020B0609030804020204" pitchFamily="49" charset="0"/>
              </a:rPr>
              <a:t>(D,[],[],[10 15 20],8);</a:t>
            </a:r>
          </a:p>
        </p:txBody>
      </p:sp>
      <p:pic>
        <p:nvPicPr>
          <p:cNvPr id="7" name="Picture 6">
            <a:extLst>
              <a:ext uri="{FF2B5EF4-FFF2-40B4-BE49-F238E27FC236}">
                <a16:creationId xmlns:a16="http://schemas.microsoft.com/office/drawing/2014/main" id="{28C8496F-2925-D3A7-7CE3-5FE2B0E2673C}"/>
              </a:ext>
            </a:extLst>
          </p:cNvPr>
          <p:cNvPicPr>
            <a:picLocks noChangeAspect="1"/>
          </p:cNvPicPr>
          <p:nvPr/>
        </p:nvPicPr>
        <p:blipFill>
          <a:blip r:embed="rId3"/>
          <a:stretch>
            <a:fillRect/>
          </a:stretch>
        </p:blipFill>
        <p:spPr>
          <a:xfrm>
            <a:off x="1002476" y="2334367"/>
            <a:ext cx="4953000" cy="3632200"/>
          </a:xfrm>
          <a:prstGeom prst="rect">
            <a:avLst/>
          </a:prstGeom>
        </p:spPr>
      </p:pic>
      <p:pic>
        <p:nvPicPr>
          <p:cNvPr id="10" name="Picture 9">
            <a:extLst>
              <a:ext uri="{FF2B5EF4-FFF2-40B4-BE49-F238E27FC236}">
                <a16:creationId xmlns:a16="http://schemas.microsoft.com/office/drawing/2014/main" id="{1F4776F1-DF4C-0610-A1C4-45EBF08FB44F}"/>
              </a:ext>
            </a:extLst>
          </p:cNvPr>
          <p:cNvPicPr>
            <a:picLocks noChangeAspect="1"/>
          </p:cNvPicPr>
          <p:nvPr/>
        </p:nvPicPr>
        <p:blipFill>
          <a:blip r:embed="rId4"/>
          <a:stretch>
            <a:fillRect/>
          </a:stretch>
        </p:blipFill>
        <p:spPr>
          <a:xfrm>
            <a:off x="6260964" y="2270592"/>
            <a:ext cx="5118100" cy="3657600"/>
          </a:xfrm>
          <a:prstGeom prst="rect">
            <a:avLst/>
          </a:prstGeom>
        </p:spPr>
      </p:pic>
    </p:spTree>
    <p:extLst>
      <p:ext uri="{BB962C8B-B14F-4D97-AF65-F5344CB8AC3E}">
        <p14:creationId xmlns:p14="http://schemas.microsoft.com/office/powerpoint/2010/main" val="2096761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213E7B-391C-FBB2-FC66-5A57E19D4111}"/>
              </a:ext>
            </a:extLst>
          </p:cNvPr>
          <p:cNvSpPr/>
          <p:nvPr/>
        </p:nvSpPr>
        <p:spPr>
          <a:xfrm>
            <a:off x="0" y="0"/>
            <a:ext cx="12192000" cy="685798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a:solidFill>
                  <a:schemeClr val="tx1"/>
                </a:solidFill>
                <a:latin typeface="Bahnschrift SemiBold" panose="020B0502040204020203" pitchFamily="34" charset="0"/>
              </a:rPr>
              <a:t>Reflection</a:t>
            </a:r>
            <a:endParaRPr lang="en-US" b="1" dirty="0">
              <a:solidFill>
                <a:schemeClr val="tx1"/>
              </a:solidFill>
              <a:latin typeface="Bahnschrift SemiBold" panose="020B0502040204020203" pitchFamily="34" charset="0"/>
            </a:endParaRPr>
          </a:p>
        </p:txBody>
      </p:sp>
      <p:sp>
        <p:nvSpPr>
          <p:cNvPr id="31" name="TextBox 30">
            <a:extLst>
              <a:ext uri="{FF2B5EF4-FFF2-40B4-BE49-F238E27FC236}">
                <a16:creationId xmlns:a16="http://schemas.microsoft.com/office/drawing/2014/main" id="{EDBA3560-27AD-C4EC-6843-A41A8F5C7BF5}"/>
              </a:ext>
            </a:extLst>
          </p:cNvPr>
          <p:cNvSpPr txBox="1"/>
          <p:nvPr/>
        </p:nvSpPr>
        <p:spPr>
          <a:xfrm>
            <a:off x="132353" y="494474"/>
            <a:ext cx="11927294" cy="338554"/>
          </a:xfrm>
          <a:prstGeom prst="rect">
            <a:avLst/>
          </a:prstGeom>
          <a:noFill/>
        </p:spPr>
        <p:txBody>
          <a:bodyPr wrap="square">
            <a:spAutoFit/>
          </a:bodyPr>
          <a:lstStyle/>
          <a:p>
            <a:pPr marL="177800"/>
            <a:r>
              <a:rPr lang="en-US" sz="1600" dirty="0">
                <a:latin typeface="Bahnschrift Light" panose="020B0502040204020203" pitchFamily="34" charset="0"/>
              </a:rPr>
              <a:t>I love doing the MRI part! Unfortunately, I can’t find other data I can do.</a:t>
            </a:r>
            <a:endParaRPr lang="en-US" sz="1600" dirty="0">
              <a:solidFill>
                <a:schemeClr val="tx1"/>
              </a:solidFill>
              <a:latin typeface="Bahnschrift Light" panose="020B0502040204020203" pitchFamily="34" charset="0"/>
            </a:endParaRPr>
          </a:p>
        </p:txBody>
      </p:sp>
      <p:graphicFrame>
        <p:nvGraphicFramePr>
          <p:cNvPr id="13" name="Table 13">
            <a:extLst>
              <a:ext uri="{FF2B5EF4-FFF2-40B4-BE49-F238E27FC236}">
                <a16:creationId xmlns:a16="http://schemas.microsoft.com/office/drawing/2014/main" id="{09167213-A37F-1159-6D80-3F243ADAA34D}"/>
              </a:ext>
            </a:extLst>
          </p:cNvPr>
          <p:cNvGraphicFramePr>
            <a:graphicFrameLocks noGrp="1"/>
          </p:cNvGraphicFramePr>
          <p:nvPr>
            <p:extLst>
              <p:ext uri="{D42A27DB-BD31-4B8C-83A1-F6EECF244321}">
                <p14:modId xmlns:p14="http://schemas.microsoft.com/office/powerpoint/2010/main" val="400629236"/>
              </p:ext>
            </p:extLst>
          </p:nvPr>
        </p:nvGraphicFramePr>
        <p:xfrm>
          <a:off x="413026" y="1498600"/>
          <a:ext cx="11365947" cy="4941534"/>
        </p:xfrm>
        <a:graphic>
          <a:graphicData uri="http://schemas.openxmlformats.org/drawingml/2006/table">
            <a:tbl>
              <a:tblPr firstRow="1" bandRow="1">
                <a:tableStyleId>{5940675A-B579-460E-94D1-54222C63F5DA}</a:tableStyleId>
              </a:tblPr>
              <a:tblGrid>
                <a:gridCol w="2115930">
                  <a:extLst>
                    <a:ext uri="{9D8B030D-6E8A-4147-A177-3AD203B41FA5}">
                      <a16:colId xmlns:a16="http://schemas.microsoft.com/office/drawing/2014/main" val="3376581861"/>
                    </a:ext>
                  </a:extLst>
                </a:gridCol>
                <a:gridCol w="8454887">
                  <a:extLst>
                    <a:ext uri="{9D8B030D-6E8A-4147-A177-3AD203B41FA5}">
                      <a16:colId xmlns:a16="http://schemas.microsoft.com/office/drawing/2014/main" val="3909633527"/>
                    </a:ext>
                  </a:extLst>
                </a:gridCol>
                <a:gridCol w="795130">
                  <a:extLst>
                    <a:ext uri="{9D8B030D-6E8A-4147-A177-3AD203B41FA5}">
                      <a16:colId xmlns:a16="http://schemas.microsoft.com/office/drawing/2014/main" val="2444969827"/>
                    </a:ext>
                  </a:extLst>
                </a:gridCol>
              </a:tblGrid>
              <a:tr h="3721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CRITERIA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QUALIFICATIONS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SCORE </a:t>
                      </a:r>
                      <a:endParaRPr lang="en-PH" sz="1400" dirty="0"/>
                    </a:p>
                  </a:txBody>
                  <a:tcPr/>
                </a:tc>
                <a:extLst>
                  <a:ext uri="{0D108BD9-81ED-4DB2-BD59-A6C34878D82A}">
                    <a16:rowId xmlns:a16="http://schemas.microsoft.com/office/drawing/2014/main" val="4055871499"/>
                  </a:ext>
                </a:extLst>
              </a:tr>
              <a:tr h="1397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Technical correctness </a:t>
                      </a:r>
                      <a:endParaRPr lang="en-PH" sz="1400" dirty="0">
                        <a:effectLst/>
                      </a:endParaRPr>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Met all objectives.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Theory is discussed sufficiently. </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complete.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verifiably correct.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Understood the lesson. </a:t>
                      </a:r>
                      <a:endParaRPr lang="en-PH" sz="1400" dirty="0">
                        <a:effectLst/>
                      </a:endParaRPr>
                    </a:p>
                  </a:txBody>
                  <a:tcPr/>
                </a:tc>
                <a:tc>
                  <a:txBody>
                    <a:bodyPr/>
                    <a:lstStyle/>
                    <a:p>
                      <a:pPr algn="ctr"/>
                      <a:r>
                        <a:rPr lang="en-US" sz="1400" dirty="0"/>
                        <a:t>34</a:t>
                      </a:r>
                    </a:p>
                  </a:txBody>
                  <a:tcPr anchor="ctr"/>
                </a:tc>
                <a:extLst>
                  <a:ext uri="{0D108BD9-81ED-4DB2-BD59-A6C34878D82A}">
                    <a16:rowId xmlns:a16="http://schemas.microsoft.com/office/drawing/2014/main" val="2943735831"/>
                  </a:ext>
                </a:extLst>
              </a:tr>
              <a:tr h="1139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Quality of presentation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All text and images are of good quality.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Code has sufficient comments and guides.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All plots are properly labeled and are visually understandable.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 report is clear. </a:t>
                      </a:r>
                      <a:endParaRPr lang="en-PH" sz="1400" dirty="0">
                        <a:effectLst/>
                      </a:endParaRPr>
                    </a:p>
                  </a:txBody>
                  <a:tcPr/>
                </a:tc>
                <a:tc>
                  <a:txBody>
                    <a:bodyPr/>
                    <a:lstStyle/>
                    <a:p>
                      <a:pPr algn="ctr"/>
                      <a:r>
                        <a:rPr lang="en-US" sz="1400" dirty="0"/>
                        <a:t>30</a:t>
                      </a:r>
                    </a:p>
                  </a:txBody>
                  <a:tcPr anchor="ctr"/>
                </a:tc>
                <a:extLst>
                  <a:ext uri="{0D108BD9-81ED-4DB2-BD59-A6C34878D82A}">
                    <a16:rowId xmlns:a16="http://schemas.microsoft.com/office/drawing/2014/main" val="172693964"/>
                  </a:ext>
                </a:extLst>
              </a:tr>
              <a:tr h="1139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Self-Reflection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Explained the validity of results.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Discussed what went right or wrong in the activity.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Justified the self-score.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Acknowledged sources (e.g. persons consulted, references, etc.) </a:t>
                      </a:r>
                      <a:endParaRPr lang="en-PH" sz="1400" dirty="0">
                        <a:effectLst/>
                      </a:endParaRPr>
                    </a:p>
                  </a:txBody>
                  <a:tcPr/>
                </a:tc>
                <a:tc>
                  <a:txBody>
                    <a:bodyPr/>
                    <a:lstStyle/>
                    <a:p>
                      <a:pPr algn="ctr"/>
                      <a:r>
                        <a:rPr lang="en-US" sz="1400" dirty="0"/>
                        <a:t>28</a:t>
                      </a:r>
                    </a:p>
                  </a:txBody>
                  <a:tcPr anchor="ctr"/>
                </a:tc>
                <a:extLst>
                  <a:ext uri="{0D108BD9-81ED-4DB2-BD59-A6C34878D82A}">
                    <a16:rowId xmlns:a16="http://schemas.microsoft.com/office/drawing/2014/main" val="1017022257"/>
                  </a:ext>
                </a:extLst>
              </a:tr>
              <a:tr h="892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Initiative </a:t>
                      </a:r>
                      <a:endParaRPr lang="en-PH" sz="1400" dirty="0"/>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Experimented beyond what was required. </a:t>
                      </a:r>
                      <a:r>
                        <a:rPr lang="en-PH" sz="1400" b="1" i="0" kern="1200" dirty="0">
                          <a:solidFill>
                            <a:schemeClr val="tx1"/>
                          </a:solidFill>
                          <a:effectLst/>
                          <a:latin typeface="+mn-lt"/>
                          <a:ea typeface="+mn-ea"/>
                          <a:cs typeface="+mn-cs"/>
                        </a:rPr>
                        <a:t>Somehow, added letters instead of just circles</a:t>
                      </a:r>
                      <a:endParaRPr lang="en-PH" sz="1400" kern="1200" dirty="0">
                        <a:solidFill>
                          <a:schemeClr val="tx1"/>
                        </a:solidFill>
                        <a:effectLst/>
                        <a:latin typeface="+mn-lt"/>
                        <a:ea typeface="+mn-ea"/>
                        <a:cs typeface="+mn-cs"/>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Made significant improvements to existing code. </a:t>
                      </a:r>
                      <a:r>
                        <a:rPr lang="en-PH" sz="1400" b="1" kern="1200" dirty="0">
                          <a:solidFill>
                            <a:schemeClr val="tx1"/>
                          </a:solidFill>
                          <a:effectLst/>
                          <a:latin typeface="+mn-lt"/>
                          <a:ea typeface="+mn-ea"/>
                          <a:cs typeface="+mn-cs"/>
                        </a:rPr>
                        <a:t>No</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Analyzed limitations or potential of technique, etc. </a:t>
                      </a:r>
                      <a:r>
                        <a:rPr lang="en-PH" sz="1400" b="1" i="0" kern="1200" dirty="0">
                          <a:solidFill>
                            <a:schemeClr val="tx1"/>
                          </a:solidFill>
                          <a:effectLst/>
                          <a:latin typeface="+mn-lt"/>
                          <a:ea typeface="+mn-ea"/>
                          <a:cs typeface="+mn-cs"/>
                        </a:rPr>
                        <a:t>Yes</a:t>
                      </a:r>
                      <a:endParaRPr lang="en-PH" sz="1400" b="1" i="0" dirty="0"/>
                    </a:p>
                  </a:txBody>
                  <a:tcPr/>
                </a:tc>
                <a:tc>
                  <a:txBody>
                    <a:bodyPr/>
                    <a:lstStyle/>
                    <a:p>
                      <a:pPr algn="ctr"/>
                      <a:r>
                        <a:rPr lang="en-US" sz="1400" dirty="0"/>
                        <a:t>3</a:t>
                      </a:r>
                    </a:p>
                  </a:txBody>
                  <a:tcPr anchor="ctr"/>
                </a:tc>
                <a:extLst>
                  <a:ext uri="{0D108BD9-81ED-4DB2-BD59-A6C34878D82A}">
                    <a16:rowId xmlns:a16="http://schemas.microsoft.com/office/drawing/2014/main" val="2285592368"/>
                  </a:ext>
                </a:extLst>
              </a:tr>
            </a:tbl>
          </a:graphicData>
        </a:graphic>
      </p:graphicFrame>
      <p:sp>
        <p:nvSpPr>
          <p:cNvPr id="14" name="TextBox 13">
            <a:extLst>
              <a:ext uri="{FF2B5EF4-FFF2-40B4-BE49-F238E27FC236}">
                <a16:creationId xmlns:a16="http://schemas.microsoft.com/office/drawing/2014/main" id="{7E6A8E30-96AA-22CB-9B30-E4567BE9056E}"/>
              </a:ext>
            </a:extLst>
          </p:cNvPr>
          <p:cNvSpPr txBox="1"/>
          <p:nvPr/>
        </p:nvSpPr>
        <p:spPr>
          <a:xfrm>
            <a:off x="11175999" y="6506155"/>
            <a:ext cx="883648" cy="369332"/>
          </a:xfrm>
          <a:prstGeom prst="rect">
            <a:avLst/>
          </a:prstGeom>
          <a:noFill/>
        </p:spPr>
        <p:txBody>
          <a:bodyPr wrap="square" rtlCol="0">
            <a:spAutoFit/>
          </a:bodyPr>
          <a:lstStyle/>
          <a:p>
            <a:r>
              <a:rPr lang="en-US" b="1" dirty="0"/>
              <a:t>95/110</a:t>
            </a:r>
          </a:p>
        </p:txBody>
      </p:sp>
    </p:spTree>
    <p:extLst>
      <p:ext uri="{BB962C8B-B14F-4D97-AF65-F5344CB8AC3E}">
        <p14:creationId xmlns:p14="http://schemas.microsoft.com/office/powerpoint/2010/main" val="374668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5726208" y="1049595"/>
            <a:ext cx="6320528" cy="4152762"/>
          </a:xfrm>
        </p:spPr>
        <p:txBody>
          <a:bodyPr anchor="t">
            <a:noAutofit/>
          </a:bodyPr>
          <a:lstStyle/>
          <a:p>
            <a:pPr>
              <a:lnSpc>
                <a:spcPct val="100000"/>
              </a:lnSpc>
            </a:pPr>
            <a:r>
              <a:rPr lang="en-US" sz="3200" dirty="0">
                <a:solidFill>
                  <a:schemeClr val="tx1"/>
                </a:solidFill>
              </a:rPr>
              <a:t>All the codes and files in this activity are available on my </a:t>
            </a:r>
            <a:r>
              <a:rPr lang="en-US" sz="3200" dirty="0" err="1">
                <a:solidFill>
                  <a:schemeClr val="tx1"/>
                </a:solidFill>
              </a:rPr>
              <a:t>Github</a:t>
            </a:r>
            <a:r>
              <a:rPr lang="en-US" sz="3200" dirty="0">
                <a:solidFill>
                  <a:schemeClr val="tx1"/>
                </a:solidFill>
              </a:rPr>
              <a:t>:</a:t>
            </a:r>
            <a:br>
              <a:rPr lang="en-US" sz="3200" dirty="0">
                <a:solidFill>
                  <a:schemeClr val="tx1"/>
                </a:solidFill>
              </a:rPr>
            </a:br>
            <a:br>
              <a:rPr lang="en-US" sz="3200" dirty="0">
                <a:solidFill>
                  <a:schemeClr val="tx1"/>
                </a:solidFill>
              </a:rPr>
            </a:br>
            <a:br>
              <a:rPr lang="en-US" sz="3200" dirty="0">
                <a:solidFill>
                  <a:schemeClr val="tx1"/>
                </a:solidFill>
              </a:rPr>
            </a:br>
            <a:r>
              <a:rPr lang="en-US" sz="1800" dirty="0">
                <a:solidFill>
                  <a:schemeClr val="tx1"/>
                </a:solidFill>
                <a:hlinkClick r:id="rId2"/>
              </a:rPr>
              <a:t>https://github.com/mgnarag/physics305_computational_imaging</a:t>
            </a:r>
            <a:endParaRPr lang="en-US" sz="3200" dirty="0">
              <a:solidFill>
                <a:schemeClr val="tx1"/>
              </a:solidFill>
            </a:endParaRPr>
          </a:p>
        </p:txBody>
      </p:sp>
      <p:pic>
        <p:nvPicPr>
          <p:cNvPr id="1028" name="Picture 4" descr="Github Logo transparent PNG - StickPNG">
            <a:extLst>
              <a:ext uri="{FF2B5EF4-FFF2-40B4-BE49-F238E27FC236}">
                <a16:creationId xmlns:a16="http://schemas.microsoft.com/office/drawing/2014/main" id="{97EF2D93-6E71-B212-DBC7-001AF4F24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1776" y="3649363"/>
            <a:ext cx="1589392" cy="15529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B0C63B-4022-777E-9D4E-B34BDF57183A}"/>
              </a:ext>
            </a:extLst>
          </p:cNvPr>
          <p:cNvPicPr>
            <a:picLocks noChangeAspect="1"/>
          </p:cNvPicPr>
          <p:nvPr/>
        </p:nvPicPr>
        <p:blipFill>
          <a:blip r:embed="rId4"/>
          <a:stretch>
            <a:fillRect/>
          </a:stretch>
        </p:blipFill>
        <p:spPr>
          <a:xfrm>
            <a:off x="3000989" y="931069"/>
            <a:ext cx="2543770" cy="2543770"/>
          </a:xfrm>
          <a:prstGeom prst="rect">
            <a:avLst/>
          </a:prstGeom>
        </p:spPr>
      </p:pic>
      <p:pic>
        <p:nvPicPr>
          <p:cNvPr id="5" name="Picture 4">
            <a:extLst>
              <a:ext uri="{FF2B5EF4-FFF2-40B4-BE49-F238E27FC236}">
                <a16:creationId xmlns:a16="http://schemas.microsoft.com/office/drawing/2014/main" id="{243F16E4-7D35-3345-316B-C117A8EF157C}"/>
              </a:ext>
            </a:extLst>
          </p:cNvPr>
          <p:cNvPicPr>
            <a:picLocks noChangeAspect="1"/>
          </p:cNvPicPr>
          <p:nvPr/>
        </p:nvPicPr>
        <p:blipFill>
          <a:blip r:embed="rId5"/>
          <a:stretch>
            <a:fillRect/>
          </a:stretch>
        </p:blipFill>
        <p:spPr>
          <a:xfrm>
            <a:off x="2828050" y="3429000"/>
            <a:ext cx="2889647" cy="2833145"/>
          </a:xfrm>
          <a:prstGeom prst="rect">
            <a:avLst/>
          </a:prstGeom>
        </p:spPr>
      </p:pic>
      <p:pic>
        <p:nvPicPr>
          <p:cNvPr id="6" name="Picture 5">
            <a:extLst>
              <a:ext uri="{FF2B5EF4-FFF2-40B4-BE49-F238E27FC236}">
                <a16:creationId xmlns:a16="http://schemas.microsoft.com/office/drawing/2014/main" id="{1987181B-6212-4E40-90E2-DFABB27DE38D}"/>
              </a:ext>
            </a:extLst>
          </p:cNvPr>
          <p:cNvPicPr>
            <a:picLocks noChangeAspect="1"/>
          </p:cNvPicPr>
          <p:nvPr/>
        </p:nvPicPr>
        <p:blipFill>
          <a:blip r:embed="rId6"/>
          <a:stretch>
            <a:fillRect/>
          </a:stretch>
        </p:blipFill>
        <p:spPr>
          <a:xfrm>
            <a:off x="275769" y="3832063"/>
            <a:ext cx="2543770" cy="2094869"/>
          </a:xfrm>
          <a:prstGeom prst="rect">
            <a:avLst/>
          </a:prstGeom>
        </p:spPr>
      </p:pic>
      <p:pic>
        <p:nvPicPr>
          <p:cNvPr id="7" name="Picture 6">
            <a:extLst>
              <a:ext uri="{FF2B5EF4-FFF2-40B4-BE49-F238E27FC236}">
                <a16:creationId xmlns:a16="http://schemas.microsoft.com/office/drawing/2014/main" id="{A21A203C-CEEF-CD9F-8CF3-5B9489CBC65C}"/>
              </a:ext>
            </a:extLst>
          </p:cNvPr>
          <p:cNvPicPr>
            <a:picLocks noChangeAspect="1"/>
          </p:cNvPicPr>
          <p:nvPr/>
        </p:nvPicPr>
        <p:blipFill rotWithShape="1">
          <a:blip r:embed="rId7"/>
          <a:srcRect l="5769" t="7724" r="53727" b="9202"/>
          <a:stretch/>
        </p:blipFill>
        <p:spPr>
          <a:xfrm>
            <a:off x="275769" y="931068"/>
            <a:ext cx="2543770" cy="2551317"/>
          </a:xfrm>
          <a:prstGeom prst="rect">
            <a:avLst/>
          </a:prstGeom>
        </p:spPr>
      </p:pic>
    </p:spTree>
    <p:extLst>
      <p:ext uri="{BB962C8B-B14F-4D97-AF65-F5344CB8AC3E}">
        <p14:creationId xmlns:p14="http://schemas.microsoft.com/office/powerpoint/2010/main" val="113047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8602137-06D1-CFCB-1C33-738C1CAA2876}"/>
              </a:ext>
            </a:extLst>
          </p:cNvPr>
          <p:cNvSpPr/>
          <p:nvPr/>
        </p:nvSpPr>
        <p:spPr>
          <a:xfrm>
            <a:off x="561256" y="584913"/>
            <a:ext cx="11330860" cy="634287"/>
          </a:xfrm>
          <a:custGeom>
            <a:avLst/>
            <a:gdLst>
              <a:gd name="connsiteX0" fmla="*/ 0 w 11330860"/>
              <a:gd name="connsiteY0" fmla="*/ 0 h 634287"/>
              <a:gd name="connsiteX1" fmla="*/ 11330860 w 11330860"/>
              <a:gd name="connsiteY1" fmla="*/ 0 h 634287"/>
              <a:gd name="connsiteX2" fmla="*/ 11330860 w 11330860"/>
              <a:gd name="connsiteY2" fmla="*/ 634287 h 634287"/>
              <a:gd name="connsiteX3" fmla="*/ 0 w 11330860"/>
              <a:gd name="connsiteY3" fmla="*/ 634287 h 634287"/>
              <a:gd name="connsiteX4" fmla="*/ 0 w 11330860"/>
              <a:gd name="connsiteY4" fmla="*/ 0 h 63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0860" h="634287" fill="none" extrusionOk="0">
                <a:moveTo>
                  <a:pt x="0" y="0"/>
                </a:moveTo>
                <a:cubicBezTo>
                  <a:pt x="4933862" y="-44755"/>
                  <a:pt x="7374628" y="-103335"/>
                  <a:pt x="11330860" y="0"/>
                </a:cubicBezTo>
                <a:cubicBezTo>
                  <a:pt x="11301764" y="304747"/>
                  <a:pt x="11354232" y="445058"/>
                  <a:pt x="11330860" y="634287"/>
                </a:cubicBezTo>
                <a:cubicBezTo>
                  <a:pt x="5749268" y="547294"/>
                  <a:pt x="4870383" y="611745"/>
                  <a:pt x="0" y="634287"/>
                </a:cubicBezTo>
                <a:cubicBezTo>
                  <a:pt x="-25778" y="543886"/>
                  <a:pt x="-31699" y="231357"/>
                  <a:pt x="0" y="0"/>
                </a:cubicBezTo>
                <a:close/>
              </a:path>
              <a:path w="11330860" h="634287" stroke="0" extrusionOk="0">
                <a:moveTo>
                  <a:pt x="0" y="0"/>
                </a:moveTo>
                <a:cubicBezTo>
                  <a:pt x="2384500" y="-160477"/>
                  <a:pt x="10034050" y="-51439"/>
                  <a:pt x="11330860" y="0"/>
                </a:cubicBezTo>
                <a:cubicBezTo>
                  <a:pt x="11363153" y="172908"/>
                  <a:pt x="11298779" y="487625"/>
                  <a:pt x="11330860" y="634287"/>
                </a:cubicBezTo>
                <a:cubicBezTo>
                  <a:pt x="5772462" y="793171"/>
                  <a:pt x="4524143" y="643739"/>
                  <a:pt x="0" y="634287"/>
                </a:cubicBezTo>
                <a:cubicBezTo>
                  <a:pt x="-11346" y="427171"/>
                  <a:pt x="42121" y="291542"/>
                  <a:pt x="0" y="0"/>
                </a:cubicBezTo>
                <a:close/>
              </a:path>
            </a:pathLst>
          </a:custGeom>
          <a:solidFill>
            <a:schemeClr val="accent4">
              <a:lumMod val="20000"/>
              <a:lumOff val="80000"/>
            </a:schemeClr>
          </a:solidFill>
          <a:ln>
            <a:solidFill>
              <a:schemeClr val="accent4">
                <a:lumMod val="20000"/>
                <a:lumOff val="80000"/>
              </a:schemeClr>
            </a:solidFill>
            <a:extLst>
              <a:ext uri="{C807C97D-BFC1-408E-A445-0C87EB9F89A2}">
                <ask:lineSketchStyleProps xmlns:ask="http://schemas.microsoft.com/office/drawing/2018/sketchyshapes" sd="417254305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66BD868-7D1A-4574-E520-7B194BD8C420}"/>
              </a:ext>
            </a:extLst>
          </p:cNvPr>
          <p:cNvSpPr txBox="1"/>
          <p:nvPr/>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Background 	  	|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Results and Discussion</a:t>
            </a:r>
          </a:p>
        </p:txBody>
      </p:sp>
      <p:sp>
        <p:nvSpPr>
          <p:cNvPr id="13" name="Title 12">
            <a:extLst>
              <a:ext uri="{FF2B5EF4-FFF2-40B4-BE49-F238E27FC236}">
                <a16:creationId xmlns:a16="http://schemas.microsoft.com/office/drawing/2014/main" id="{75585E0C-8CC4-9945-3269-01999D84C879}"/>
              </a:ext>
            </a:extLst>
          </p:cNvPr>
          <p:cNvSpPr>
            <a:spLocks noGrp="1"/>
          </p:cNvSpPr>
          <p:nvPr>
            <p:ph type="title"/>
          </p:nvPr>
        </p:nvSpPr>
        <p:spPr>
          <a:xfrm>
            <a:off x="687441" y="571899"/>
            <a:ext cx="8318088" cy="647301"/>
          </a:xfrm>
        </p:spPr>
        <p:txBody>
          <a:bodyPr>
            <a:normAutofit/>
          </a:bodyPr>
          <a:lstStyle/>
          <a:p>
            <a:r>
              <a:rPr lang="en-US" sz="2300" dirty="0"/>
              <a:t>Radon Transform</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9" name="Content Placeholder 2">
            <a:extLst>
              <a:ext uri="{FF2B5EF4-FFF2-40B4-BE49-F238E27FC236}">
                <a16:creationId xmlns:a16="http://schemas.microsoft.com/office/drawing/2014/main" id="{19A77326-0E4A-4AA5-36A1-3FDCAF664DF8}"/>
              </a:ext>
            </a:extLst>
          </p:cNvPr>
          <p:cNvSpPr txBox="1">
            <a:spLocks/>
          </p:cNvSpPr>
          <p:nvPr/>
        </p:nvSpPr>
        <p:spPr>
          <a:xfrm>
            <a:off x="469900" y="1431614"/>
            <a:ext cx="11422216" cy="4987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PH" sz="2000" b="0" i="0" u="none" strike="noStrike" dirty="0">
                <a:effectLst/>
              </a:rPr>
              <a:t>Radon transform is a mathematical technique used in image processing and medical imaging to analyze the internal structures of an object or region. Similar to Fourier transform, </a:t>
            </a:r>
            <a:r>
              <a:rPr lang="en-PH" sz="2000" dirty="0"/>
              <a:t>it </a:t>
            </a:r>
            <a:r>
              <a:rPr lang="en-PH" sz="2000" b="0" i="0" u="none" strike="noStrike" dirty="0">
                <a:effectLst/>
              </a:rPr>
              <a:t>converts an image to a different domain – in this case, the radon domain:</a:t>
            </a:r>
          </a:p>
          <a:p>
            <a:pPr marL="0" indent="0" algn="just">
              <a:buNone/>
            </a:pPr>
            <a:endParaRPr lang="en-PH" sz="2000" dirty="0"/>
          </a:p>
          <a:p>
            <a:pPr marL="0" indent="0" algn="just">
              <a:buNone/>
            </a:pPr>
            <a:endParaRPr lang="en-PH" sz="2000" dirty="0"/>
          </a:p>
          <a:p>
            <a:pPr marL="0" indent="0" algn="just">
              <a:buNone/>
            </a:pPr>
            <a:r>
              <a:rPr lang="en-PH" sz="2000" b="0" i="0" u="none" strike="noStrike" dirty="0">
                <a:solidFill>
                  <a:srgbClr val="374151"/>
                </a:solidFill>
                <a:effectLst/>
              </a:rPr>
              <a:t>This domain represents the image as a set of line integrals which are projections of the object from various angles. So basically imagine shining a light to an object in different angle. This is why the sinogram* of the radon transform of a circle is rectangle</a:t>
            </a:r>
            <a:endParaRPr lang="en-US" sz="3200" dirty="0"/>
          </a:p>
        </p:txBody>
      </p:sp>
      <p:pic>
        <p:nvPicPr>
          <p:cNvPr id="3" name="Picture 2">
            <a:extLst>
              <a:ext uri="{FF2B5EF4-FFF2-40B4-BE49-F238E27FC236}">
                <a16:creationId xmlns:a16="http://schemas.microsoft.com/office/drawing/2014/main" id="{CC21EECA-39C3-1E72-AE01-D4CE6CDF63B5}"/>
              </a:ext>
            </a:extLst>
          </p:cNvPr>
          <p:cNvPicPr>
            <a:picLocks noChangeAspect="1"/>
          </p:cNvPicPr>
          <p:nvPr/>
        </p:nvPicPr>
        <p:blipFill>
          <a:blip r:embed="rId3"/>
          <a:stretch>
            <a:fillRect/>
          </a:stretch>
        </p:blipFill>
        <p:spPr>
          <a:xfrm>
            <a:off x="2342321" y="2493770"/>
            <a:ext cx="6907696" cy="689850"/>
          </a:xfrm>
          <a:prstGeom prst="rect">
            <a:avLst/>
          </a:prstGeom>
        </p:spPr>
      </p:pic>
      <p:pic>
        <p:nvPicPr>
          <p:cNvPr id="5" name="Picture 4">
            <a:extLst>
              <a:ext uri="{FF2B5EF4-FFF2-40B4-BE49-F238E27FC236}">
                <a16:creationId xmlns:a16="http://schemas.microsoft.com/office/drawing/2014/main" id="{18085DD8-8304-6CD4-F7A6-0C020721E580}"/>
              </a:ext>
            </a:extLst>
          </p:cNvPr>
          <p:cNvPicPr>
            <a:picLocks noChangeAspect="1"/>
          </p:cNvPicPr>
          <p:nvPr/>
        </p:nvPicPr>
        <p:blipFill>
          <a:blip r:embed="rId4"/>
          <a:stretch>
            <a:fillRect/>
          </a:stretch>
        </p:blipFill>
        <p:spPr>
          <a:xfrm>
            <a:off x="3658677" y="4276680"/>
            <a:ext cx="4274983" cy="2015948"/>
          </a:xfrm>
          <a:prstGeom prst="rect">
            <a:avLst/>
          </a:prstGeom>
        </p:spPr>
      </p:pic>
      <p:sp>
        <p:nvSpPr>
          <p:cNvPr id="6" name="TextBox 5">
            <a:extLst>
              <a:ext uri="{FF2B5EF4-FFF2-40B4-BE49-F238E27FC236}">
                <a16:creationId xmlns:a16="http://schemas.microsoft.com/office/drawing/2014/main" id="{2208C9D4-5F31-18F1-DDA1-D2D249EACDC8}"/>
              </a:ext>
            </a:extLst>
          </p:cNvPr>
          <p:cNvSpPr txBox="1"/>
          <p:nvPr/>
        </p:nvSpPr>
        <p:spPr>
          <a:xfrm>
            <a:off x="8727233" y="4931849"/>
            <a:ext cx="3464768" cy="2123658"/>
          </a:xfrm>
          <a:prstGeom prst="rect">
            <a:avLst/>
          </a:prstGeom>
          <a:noFill/>
        </p:spPr>
        <p:txBody>
          <a:bodyPr wrap="square" rtlCol="0">
            <a:spAutoFit/>
          </a:bodyPr>
          <a:lstStyle/>
          <a:p>
            <a:r>
              <a:rPr lang="en-US" sz="1600" i="1" dirty="0"/>
              <a:t>*sinogram</a:t>
            </a:r>
          </a:p>
          <a:p>
            <a:r>
              <a:rPr lang="en-US" sz="1600" i="1" dirty="0"/>
              <a:t> – </a:t>
            </a:r>
            <a:r>
              <a:rPr lang="en-PH" sz="1600" b="0" i="1" u="none" strike="noStrike" dirty="0">
                <a:solidFill>
                  <a:srgbClr val="374151"/>
                </a:solidFill>
                <a:effectLst/>
                <a:latin typeface="Söhne"/>
              </a:rPr>
              <a:t>2D representation of a cross-sectional slice of an object</a:t>
            </a:r>
          </a:p>
          <a:p>
            <a:r>
              <a:rPr lang="en-US" sz="1600" i="1" dirty="0"/>
              <a:t>–</a:t>
            </a:r>
            <a:r>
              <a:rPr lang="en-PH" sz="1600" i="1" dirty="0">
                <a:solidFill>
                  <a:srgbClr val="374151"/>
                </a:solidFill>
                <a:latin typeface="Söhne"/>
              </a:rPr>
              <a:t> x</a:t>
            </a:r>
            <a:r>
              <a:rPr lang="en-PH" sz="1600" b="0" i="1" u="none" strike="noStrike" dirty="0">
                <a:solidFill>
                  <a:srgbClr val="374151"/>
                </a:solidFill>
                <a:effectLst/>
                <a:latin typeface="Söhne"/>
              </a:rPr>
              <a:t>-axis : projection angle</a:t>
            </a:r>
          </a:p>
          <a:p>
            <a:r>
              <a:rPr lang="en-US" sz="1600" i="1" dirty="0"/>
              <a:t>–</a:t>
            </a:r>
            <a:r>
              <a:rPr lang="en-PH" sz="1600" i="1" dirty="0">
                <a:solidFill>
                  <a:srgbClr val="374151"/>
                </a:solidFill>
                <a:latin typeface="Söhne"/>
              </a:rPr>
              <a:t> y</a:t>
            </a:r>
            <a:r>
              <a:rPr lang="en-PH" sz="1600" b="0" i="1" u="none" strike="noStrike" dirty="0">
                <a:solidFill>
                  <a:srgbClr val="374151"/>
                </a:solidFill>
                <a:effectLst/>
                <a:latin typeface="Söhne"/>
              </a:rPr>
              <a:t>-axis : detector position or distance from the center of rotation</a:t>
            </a:r>
          </a:p>
          <a:p>
            <a:pPr marL="285750" indent="-285750">
              <a:buFontTx/>
              <a:buChar char="-"/>
            </a:pPr>
            <a:endParaRPr lang="en-PH" b="0" i="0" u="none" strike="noStrike" dirty="0">
              <a:solidFill>
                <a:srgbClr val="374151"/>
              </a:solidFill>
              <a:effectLst/>
              <a:latin typeface="Söhne"/>
            </a:endParaRPr>
          </a:p>
          <a:p>
            <a:endParaRPr lang="en-US" dirty="0"/>
          </a:p>
        </p:txBody>
      </p:sp>
    </p:spTree>
    <p:extLst>
      <p:ext uri="{BB962C8B-B14F-4D97-AF65-F5344CB8AC3E}">
        <p14:creationId xmlns:p14="http://schemas.microsoft.com/office/powerpoint/2010/main" val="274263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0988672" cy="1077218"/>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Radon Transform</a:t>
            </a:r>
            <a:endParaRPr lang="en-PH" b="1" dirty="0">
              <a:latin typeface="Verdana" panose="020B0604030504040204" pitchFamily="34" charset="0"/>
              <a:ea typeface="Verdana" panose="020B0604030504040204" pitchFamily="34" charset="0"/>
              <a:cs typeface="Verdana" panose="020B0604030504040204" pitchFamily="34" charset="0"/>
            </a:endParaRPr>
          </a:p>
          <a:p>
            <a:pPr>
              <a:buFont typeface="+mj-lt"/>
              <a:buAutoNum type="arabicPeriod"/>
            </a:pPr>
            <a:r>
              <a:rPr lang="en-PH" sz="1800" dirty="0">
                <a:effectLst/>
                <a:latin typeface="Verdana" panose="020B0604030504040204" pitchFamily="34" charset="0"/>
                <a:ea typeface="Verdana" panose="020B0604030504040204" pitchFamily="34" charset="0"/>
                <a:cs typeface="Verdana" panose="020B0604030504040204" pitchFamily="34" charset="0"/>
              </a:rPr>
              <a:t>Create an image of several circles with different sizes. </a:t>
            </a:r>
          </a:p>
          <a:p>
            <a:pPr>
              <a:buFont typeface="+mj-lt"/>
              <a:buAutoNum type="arabicPeriod"/>
            </a:pPr>
            <a:r>
              <a:rPr lang="en-PH" sz="1800" dirty="0">
                <a:effectLst/>
                <a:latin typeface="Verdana" panose="020B0604030504040204" pitchFamily="34" charset="0"/>
                <a:ea typeface="Verdana" panose="020B0604030504040204" pitchFamily="34" charset="0"/>
                <a:cs typeface="Verdana" panose="020B0604030504040204" pitchFamily="34" charset="0"/>
              </a:rPr>
              <a:t>Take its Radon transform and recover the image using the inverse Radon transform. </a:t>
            </a:r>
          </a:p>
        </p:txBody>
      </p:sp>
      <p:pic>
        <p:nvPicPr>
          <p:cNvPr id="29" name="Picture 28">
            <a:extLst>
              <a:ext uri="{FF2B5EF4-FFF2-40B4-BE49-F238E27FC236}">
                <a16:creationId xmlns:a16="http://schemas.microsoft.com/office/drawing/2014/main" id="{15858096-1144-7115-9D4B-62D8DB4F97B7}"/>
              </a:ext>
            </a:extLst>
          </p:cNvPr>
          <p:cNvPicPr>
            <a:picLocks noChangeAspect="1"/>
          </p:cNvPicPr>
          <p:nvPr/>
        </p:nvPicPr>
        <p:blipFill>
          <a:blip r:embed="rId3"/>
          <a:stretch>
            <a:fillRect/>
          </a:stretch>
        </p:blipFill>
        <p:spPr>
          <a:xfrm>
            <a:off x="1" y="2137242"/>
            <a:ext cx="5283200" cy="2583600"/>
          </a:xfrm>
          <a:prstGeom prst="rect">
            <a:avLst/>
          </a:prstGeom>
        </p:spPr>
      </p:pic>
      <p:pic>
        <p:nvPicPr>
          <p:cNvPr id="32" name="Picture 31">
            <a:extLst>
              <a:ext uri="{FF2B5EF4-FFF2-40B4-BE49-F238E27FC236}">
                <a16:creationId xmlns:a16="http://schemas.microsoft.com/office/drawing/2014/main" id="{183CE1CA-283B-371F-273C-B662DA86F9BF}"/>
              </a:ext>
            </a:extLst>
          </p:cNvPr>
          <p:cNvPicPr>
            <a:picLocks noChangeAspect="1"/>
          </p:cNvPicPr>
          <p:nvPr/>
        </p:nvPicPr>
        <p:blipFill>
          <a:blip r:embed="rId4"/>
          <a:stretch>
            <a:fillRect/>
          </a:stretch>
        </p:blipFill>
        <p:spPr>
          <a:xfrm>
            <a:off x="5411513" y="2173219"/>
            <a:ext cx="3298848" cy="2674908"/>
          </a:xfrm>
          <a:prstGeom prst="rect">
            <a:avLst/>
          </a:prstGeom>
        </p:spPr>
      </p:pic>
      <p:pic>
        <p:nvPicPr>
          <p:cNvPr id="34" name="Picture 33">
            <a:extLst>
              <a:ext uri="{FF2B5EF4-FFF2-40B4-BE49-F238E27FC236}">
                <a16:creationId xmlns:a16="http://schemas.microsoft.com/office/drawing/2014/main" id="{BEE86F68-03C8-205D-39C8-B35F3548166A}"/>
              </a:ext>
            </a:extLst>
          </p:cNvPr>
          <p:cNvPicPr>
            <a:picLocks noChangeAspect="1"/>
          </p:cNvPicPr>
          <p:nvPr/>
        </p:nvPicPr>
        <p:blipFill>
          <a:blip r:embed="rId5"/>
          <a:stretch>
            <a:fillRect/>
          </a:stretch>
        </p:blipFill>
        <p:spPr>
          <a:xfrm>
            <a:off x="8838673" y="2173219"/>
            <a:ext cx="3353327" cy="2674908"/>
          </a:xfrm>
          <a:prstGeom prst="rect">
            <a:avLst/>
          </a:prstGeom>
        </p:spPr>
      </p:pic>
      <p:sp>
        <p:nvSpPr>
          <p:cNvPr id="35" name="TextBox 34">
            <a:extLst>
              <a:ext uri="{FF2B5EF4-FFF2-40B4-BE49-F238E27FC236}">
                <a16:creationId xmlns:a16="http://schemas.microsoft.com/office/drawing/2014/main" id="{178E0A31-85EC-317F-2E34-C57DC54E469C}"/>
              </a:ext>
            </a:extLst>
          </p:cNvPr>
          <p:cNvSpPr txBox="1"/>
          <p:nvPr/>
        </p:nvSpPr>
        <p:spPr>
          <a:xfrm>
            <a:off x="361676" y="4983135"/>
            <a:ext cx="11563623" cy="1200329"/>
          </a:xfrm>
          <a:prstGeom prst="rect">
            <a:avLst/>
          </a:prstGeom>
          <a:noFill/>
        </p:spPr>
        <p:txBody>
          <a:bodyPr wrap="square">
            <a:spAutoFit/>
          </a:bodyPr>
          <a:lstStyle/>
          <a:p>
            <a:r>
              <a:rPr lang="en-PH" sz="1800" dirty="0">
                <a:effectLst/>
                <a:latin typeface="Verdana" panose="020B0604030504040204" pitchFamily="34" charset="0"/>
                <a:ea typeface="Verdana" panose="020B0604030504040204" pitchFamily="34" charset="0"/>
                <a:cs typeface="Verdana" panose="020B0604030504040204" pitchFamily="34" charset="0"/>
              </a:rPr>
              <a:t>Here is an example of 5 random circles and its corresponding radon transform in sinogram, it’s cross section, then the recovered </a:t>
            </a:r>
            <a:r>
              <a:rPr lang="en-PH" dirty="0">
                <a:latin typeface="Verdana" panose="020B0604030504040204" pitchFamily="34" charset="0"/>
                <a:ea typeface="Verdana" panose="020B0604030504040204" pitchFamily="34" charset="0"/>
                <a:cs typeface="Verdana" panose="020B0604030504040204" pitchFamily="34" charset="0"/>
              </a:rPr>
              <a:t>image from inverse radon transform. We can see that the recovered image is blurry. This is because of the absence of filter in our inverse radon transform. We will resolve this later.</a:t>
            </a:r>
            <a:endParaRPr lang="en-PH" sz="1800" dirty="0">
              <a:effectLst/>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5458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523220"/>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Radon Transform</a:t>
            </a:r>
            <a:endParaRPr lang="en-PH" sz="2800" b="1" dirty="0">
              <a:latin typeface="Verdana" panose="020B0604030504040204" pitchFamily="34" charset="0"/>
              <a:ea typeface="Verdana" panose="020B0604030504040204" pitchFamily="34" charset="0"/>
              <a:cs typeface="Verdana" panose="020B0604030504040204" pitchFamily="34" charset="0"/>
            </a:endParaRPr>
          </a:p>
        </p:txBody>
      </p:sp>
      <p:pic>
        <p:nvPicPr>
          <p:cNvPr id="4" name="Picture 3">
            <a:extLst>
              <a:ext uri="{FF2B5EF4-FFF2-40B4-BE49-F238E27FC236}">
                <a16:creationId xmlns:a16="http://schemas.microsoft.com/office/drawing/2014/main" id="{BD447516-5AED-DE59-FFCC-58D176ADC91E}"/>
              </a:ext>
            </a:extLst>
          </p:cNvPr>
          <p:cNvPicPr>
            <a:picLocks noChangeAspect="1"/>
          </p:cNvPicPr>
          <p:nvPr/>
        </p:nvPicPr>
        <p:blipFill>
          <a:blip r:embed="rId3"/>
          <a:stretch>
            <a:fillRect/>
          </a:stretch>
        </p:blipFill>
        <p:spPr>
          <a:xfrm>
            <a:off x="415928" y="1467397"/>
            <a:ext cx="4892672" cy="2431861"/>
          </a:xfrm>
          <a:prstGeom prst="rect">
            <a:avLst/>
          </a:prstGeom>
        </p:spPr>
      </p:pic>
      <p:pic>
        <p:nvPicPr>
          <p:cNvPr id="7" name="Picture 6">
            <a:extLst>
              <a:ext uri="{FF2B5EF4-FFF2-40B4-BE49-F238E27FC236}">
                <a16:creationId xmlns:a16="http://schemas.microsoft.com/office/drawing/2014/main" id="{1D767011-55F7-CCDE-42B4-EFF42B0082B1}"/>
              </a:ext>
            </a:extLst>
          </p:cNvPr>
          <p:cNvPicPr>
            <a:picLocks noChangeAspect="1"/>
          </p:cNvPicPr>
          <p:nvPr/>
        </p:nvPicPr>
        <p:blipFill>
          <a:blip r:embed="rId4"/>
          <a:stretch>
            <a:fillRect/>
          </a:stretch>
        </p:blipFill>
        <p:spPr>
          <a:xfrm>
            <a:off x="5397500" y="1477459"/>
            <a:ext cx="3031263" cy="2431861"/>
          </a:xfrm>
          <a:prstGeom prst="rect">
            <a:avLst/>
          </a:prstGeom>
        </p:spPr>
      </p:pic>
      <p:pic>
        <p:nvPicPr>
          <p:cNvPr id="9" name="Picture 8">
            <a:extLst>
              <a:ext uri="{FF2B5EF4-FFF2-40B4-BE49-F238E27FC236}">
                <a16:creationId xmlns:a16="http://schemas.microsoft.com/office/drawing/2014/main" id="{DB1664A4-0F30-0584-ED06-D198501E17CF}"/>
              </a:ext>
            </a:extLst>
          </p:cNvPr>
          <p:cNvPicPr>
            <a:picLocks noChangeAspect="1"/>
          </p:cNvPicPr>
          <p:nvPr/>
        </p:nvPicPr>
        <p:blipFill>
          <a:blip r:embed="rId5"/>
          <a:stretch>
            <a:fillRect/>
          </a:stretch>
        </p:blipFill>
        <p:spPr>
          <a:xfrm>
            <a:off x="8517663" y="1467397"/>
            <a:ext cx="3031263" cy="2449683"/>
          </a:xfrm>
          <a:prstGeom prst="rect">
            <a:avLst/>
          </a:prstGeom>
        </p:spPr>
      </p:pic>
      <p:pic>
        <p:nvPicPr>
          <p:cNvPr id="11" name="Picture 10">
            <a:extLst>
              <a:ext uri="{FF2B5EF4-FFF2-40B4-BE49-F238E27FC236}">
                <a16:creationId xmlns:a16="http://schemas.microsoft.com/office/drawing/2014/main" id="{8E001AC7-0AE4-6B52-9A99-747C84D7FF7D}"/>
              </a:ext>
            </a:extLst>
          </p:cNvPr>
          <p:cNvPicPr>
            <a:picLocks noChangeAspect="1"/>
          </p:cNvPicPr>
          <p:nvPr/>
        </p:nvPicPr>
        <p:blipFill>
          <a:blip r:embed="rId6"/>
          <a:stretch>
            <a:fillRect/>
          </a:stretch>
        </p:blipFill>
        <p:spPr>
          <a:xfrm>
            <a:off x="389792" y="3899258"/>
            <a:ext cx="4918808" cy="2449683"/>
          </a:xfrm>
          <a:prstGeom prst="rect">
            <a:avLst/>
          </a:prstGeom>
        </p:spPr>
      </p:pic>
      <p:pic>
        <p:nvPicPr>
          <p:cNvPr id="13" name="Picture 12">
            <a:extLst>
              <a:ext uri="{FF2B5EF4-FFF2-40B4-BE49-F238E27FC236}">
                <a16:creationId xmlns:a16="http://schemas.microsoft.com/office/drawing/2014/main" id="{3399B92B-5D42-4D66-DEFB-FC7AFF67CAA9}"/>
              </a:ext>
            </a:extLst>
          </p:cNvPr>
          <p:cNvPicPr>
            <a:picLocks noChangeAspect="1"/>
          </p:cNvPicPr>
          <p:nvPr/>
        </p:nvPicPr>
        <p:blipFill>
          <a:blip r:embed="rId7"/>
          <a:stretch>
            <a:fillRect/>
          </a:stretch>
        </p:blipFill>
        <p:spPr>
          <a:xfrm>
            <a:off x="5367770" y="4136254"/>
            <a:ext cx="3031263" cy="2431734"/>
          </a:xfrm>
          <a:prstGeom prst="rect">
            <a:avLst/>
          </a:prstGeom>
        </p:spPr>
      </p:pic>
      <p:pic>
        <p:nvPicPr>
          <p:cNvPr id="15" name="Picture 14">
            <a:extLst>
              <a:ext uri="{FF2B5EF4-FFF2-40B4-BE49-F238E27FC236}">
                <a16:creationId xmlns:a16="http://schemas.microsoft.com/office/drawing/2014/main" id="{629D9B19-A0B9-7A54-0D6C-213F0D35DF56}"/>
              </a:ext>
            </a:extLst>
          </p:cNvPr>
          <p:cNvPicPr>
            <a:picLocks noChangeAspect="1"/>
          </p:cNvPicPr>
          <p:nvPr/>
        </p:nvPicPr>
        <p:blipFill>
          <a:blip r:embed="rId8"/>
          <a:stretch>
            <a:fillRect/>
          </a:stretch>
        </p:blipFill>
        <p:spPr>
          <a:xfrm>
            <a:off x="8517663" y="4139504"/>
            <a:ext cx="3097479" cy="2492089"/>
          </a:xfrm>
          <a:prstGeom prst="rect">
            <a:avLst/>
          </a:prstGeom>
        </p:spPr>
      </p:pic>
      <p:sp>
        <p:nvSpPr>
          <p:cNvPr id="16" name="TextBox 15">
            <a:extLst>
              <a:ext uri="{FF2B5EF4-FFF2-40B4-BE49-F238E27FC236}">
                <a16:creationId xmlns:a16="http://schemas.microsoft.com/office/drawing/2014/main" id="{914715A6-CCF1-623C-ADE5-6DA8D15DB3B5}"/>
              </a:ext>
            </a:extLst>
          </p:cNvPr>
          <p:cNvSpPr txBox="1"/>
          <p:nvPr/>
        </p:nvSpPr>
        <p:spPr>
          <a:xfrm>
            <a:off x="628377" y="1051658"/>
            <a:ext cx="11563623" cy="369332"/>
          </a:xfrm>
          <a:prstGeom prst="rect">
            <a:avLst/>
          </a:prstGeom>
          <a:noFill/>
        </p:spPr>
        <p:txBody>
          <a:bodyPr wrap="square">
            <a:spAutoFit/>
          </a:bodyPr>
          <a:lstStyle/>
          <a:p>
            <a:r>
              <a:rPr lang="en-PH" sz="1800" dirty="0">
                <a:effectLst/>
                <a:latin typeface="Verdana" panose="020B0604030504040204" pitchFamily="34" charset="0"/>
                <a:ea typeface="Verdana" panose="020B0604030504040204" pitchFamily="34" charset="0"/>
                <a:cs typeface="Verdana" panose="020B0604030504040204" pitchFamily="34" charset="0"/>
              </a:rPr>
              <a:t>Here are more examples</a:t>
            </a:r>
          </a:p>
        </p:txBody>
      </p:sp>
    </p:spTree>
    <p:extLst>
      <p:ext uri="{BB962C8B-B14F-4D97-AF65-F5344CB8AC3E}">
        <p14:creationId xmlns:p14="http://schemas.microsoft.com/office/powerpoint/2010/main" val="1934569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523220"/>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Radon Transform</a:t>
            </a:r>
            <a:endParaRPr lang="en-PH" sz="28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Box 15">
            <a:extLst>
              <a:ext uri="{FF2B5EF4-FFF2-40B4-BE49-F238E27FC236}">
                <a16:creationId xmlns:a16="http://schemas.microsoft.com/office/drawing/2014/main" id="{914715A6-CCF1-623C-ADE5-6DA8D15DB3B5}"/>
              </a:ext>
            </a:extLst>
          </p:cNvPr>
          <p:cNvSpPr txBox="1"/>
          <p:nvPr/>
        </p:nvSpPr>
        <p:spPr>
          <a:xfrm>
            <a:off x="250829" y="1051658"/>
            <a:ext cx="11941172" cy="369332"/>
          </a:xfrm>
          <a:prstGeom prst="rect">
            <a:avLst/>
          </a:prstGeom>
          <a:noFill/>
        </p:spPr>
        <p:txBody>
          <a:bodyPr wrap="square">
            <a:spAutoFit/>
          </a:bodyPr>
          <a:lstStyle/>
          <a:p>
            <a:r>
              <a:rPr lang="en-PH" sz="1800" dirty="0">
                <a:effectLst/>
                <a:latin typeface="Verdana" panose="020B0604030504040204" pitchFamily="34" charset="0"/>
                <a:ea typeface="Verdana" panose="020B0604030504040204" pitchFamily="34" charset="0"/>
                <a:cs typeface="Verdana" panose="020B0604030504040204" pitchFamily="34" charset="0"/>
              </a:rPr>
              <a:t>Let’s try it on synthetic image. Let’s say NIP letters both in black background and white background.</a:t>
            </a:r>
          </a:p>
        </p:txBody>
      </p:sp>
      <p:pic>
        <p:nvPicPr>
          <p:cNvPr id="5" name="Picture 4">
            <a:extLst>
              <a:ext uri="{FF2B5EF4-FFF2-40B4-BE49-F238E27FC236}">
                <a16:creationId xmlns:a16="http://schemas.microsoft.com/office/drawing/2014/main" id="{81CAE953-49FD-27B4-053F-DDACA42EBFB0}"/>
              </a:ext>
            </a:extLst>
          </p:cNvPr>
          <p:cNvPicPr>
            <a:picLocks noChangeAspect="1"/>
          </p:cNvPicPr>
          <p:nvPr/>
        </p:nvPicPr>
        <p:blipFill>
          <a:blip r:embed="rId3"/>
          <a:stretch>
            <a:fillRect/>
          </a:stretch>
        </p:blipFill>
        <p:spPr>
          <a:xfrm>
            <a:off x="83686" y="1395590"/>
            <a:ext cx="5247829" cy="2592677"/>
          </a:xfrm>
          <a:prstGeom prst="rect">
            <a:avLst/>
          </a:prstGeom>
        </p:spPr>
      </p:pic>
      <p:pic>
        <p:nvPicPr>
          <p:cNvPr id="10" name="Picture 9">
            <a:extLst>
              <a:ext uri="{FF2B5EF4-FFF2-40B4-BE49-F238E27FC236}">
                <a16:creationId xmlns:a16="http://schemas.microsoft.com/office/drawing/2014/main" id="{A89EE2A0-D2BD-17B7-2057-B0215CF521C1}"/>
              </a:ext>
            </a:extLst>
          </p:cNvPr>
          <p:cNvPicPr>
            <a:picLocks noChangeAspect="1"/>
          </p:cNvPicPr>
          <p:nvPr/>
        </p:nvPicPr>
        <p:blipFill>
          <a:blip r:embed="rId4"/>
          <a:stretch>
            <a:fillRect/>
          </a:stretch>
        </p:blipFill>
        <p:spPr>
          <a:xfrm>
            <a:off x="5769993" y="1541464"/>
            <a:ext cx="3045333" cy="2455729"/>
          </a:xfrm>
          <a:prstGeom prst="rect">
            <a:avLst/>
          </a:prstGeom>
        </p:spPr>
      </p:pic>
      <p:pic>
        <p:nvPicPr>
          <p:cNvPr id="14" name="Picture 13">
            <a:extLst>
              <a:ext uri="{FF2B5EF4-FFF2-40B4-BE49-F238E27FC236}">
                <a16:creationId xmlns:a16="http://schemas.microsoft.com/office/drawing/2014/main" id="{77BD613E-73AD-05D7-A69F-881BFDDA691D}"/>
              </a:ext>
            </a:extLst>
          </p:cNvPr>
          <p:cNvPicPr>
            <a:picLocks noChangeAspect="1"/>
          </p:cNvPicPr>
          <p:nvPr/>
        </p:nvPicPr>
        <p:blipFill>
          <a:blip r:embed="rId5"/>
          <a:stretch>
            <a:fillRect/>
          </a:stretch>
        </p:blipFill>
        <p:spPr>
          <a:xfrm>
            <a:off x="9140482" y="1520823"/>
            <a:ext cx="2902195" cy="2375564"/>
          </a:xfrm>
          <a:prstGeom prst="rect">
            <a:avLst/>
          </a:prstGeom>
        </p:spPr>
      </p:pic>
      <p:pic>
        <p:nvPicPr>
          <p:cNvPr id="18" name="Picture 17">
            <a:extLst>
              <a:ext uri="{FF2B5EF4-FFF2-40B4-BE49-F238E27FC236}">
                <a16:creationId xmlns:a16="http://schemas.microsoft.com/office/drawing/2014/main" id="{7206F8AD-B8F0-D2A7-4308-666ADDA72E4E}"/>
              </a:ext>
            </a:extLst>
          </p:cNvPr>
          <p:cNvPicPr>
            <a:picLocks noChangeAspect="1"/>
          </p:cNvPicPr>
          <p:nvPr/>
        </p:nvPicPr>
        <p:blipFill>
          <a:blip r:embed="rId6"/>
          <a:stretch>
            <a:fillRect/>
          </a:stretch>
        </p:blipFill>
        <p:spPr>
          <a:xfrm>
            <a:off x="83686" y="3940491"/>
            <a:ext cx="5257949" cy="2592677"/>
          </a:xfrm>
          <a:prstGeom prst="rect">
            <a:avLst/>
          </a:prstGeom>
        </p:spPr>
      </p:pic>
      <p:pic>
        <p:nvPicPr>
          <p:cNvPr id="20" name="Picture 19">
            <a:extLst>
              <a:ext uri="{FF2B5EF4-FFF2-40B4-BE49-F238E27FC236}">
                <a16:creationId xmlns:a16="http://schemas.microsoft.com/office/drawing/2014/main" id="{05C1B053-89AA-1422-50A8-08640FA7C8D5}"/>
              </a:ext>
            </a:extLst>
          </p:cNvPr>
          <p:cNvPicPr>
            <a:picLocks noChangeAspect="1"/>
          </p:cNvPicPr>
          <p:nvPr/>
        </p:nvPicPr>
        <p:blipFill>
          <a:blip r:embed="rId7"/>
          <a:stretch>
            <a:fillRect/>
          </a:stretch>
        </p:blipFill>
        <p:spPr>
          <a:xfrm>
            <a:off x="5720027" y="4085164"/>
            <a:ext cx="3069899" cy="2448004"/>
          </a:xfrm>
          <a:prstGeom prst="rect">
            <a:avLst/>
          </a:prstGeom>
        </p:spPr>
      </p:pic>
      <p:pic>
        <p:nvPicPr>
          <p:cNvPr id="22" name="Picture 21">
            <a:extLst>
              <a:ext uri="{FF2B5EF4-FFF2-40B4-BE49-F238E27FC236}">
                <a16:creationId xmlns:a16="http://schemas.microsoft.com/office/drawing/2014/main" id="{CB5CF2BE-94D4-4559-59AA-C3DD55E50124}"/>
              </a:ext>
            </a:extLst>
          </p:cNvPr>
          <p:cNvPicPr>
            <a:picLocks noChangeAspect="1"/>
          </p:cNvPicPr>
          <p:nvPr/>
        </p:nvPicPr>
        <p:blipFill>
          <a:blip r:embed="rId8"/>
          <a:stretch>
            <a:fillRect/>
          </a:stretch>
        </p:blipFill>
        <p:spPr>
          <a:xfrm>
            <a:off x="9124378" y="4066619"/>
            <a:ext cx="2918299" cy="2354921"/>
          </a:xfrm>
          <a:prstGeom prst="rect">
            <a:avLst/>
          </a:prstGeom>
        </p:spPr>
      </p:pic>
    </p:spTree>
    <p:extLst>
      <p:ext uri="{BB962C8B-B14F-4D97-AF65-F5344CB8AC3E}">
        <p14:creationId xmlns:p14="http://schemas.microsoft.com/office/powerpoint/2010/main" val="3752522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1508105"/>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Fourier Slice Theorem</a:t>
            </a:r>
          </a:p>
          <a:p>
            <a:r>
              <a:rPr lang="en-PH" sz="1600" dirty="0">
                <a:effectLst/>
                <a:latin typeface="Verdana" panose="020B0604030504040204" pitchFamily="34" charset="0"/>
                <a:ea typeface="Verdana" panose="020B0604030504040204" pitchFamily="34" charset="0"/>
                <a:cs typeface="Verdana" panose="020B0604030504040204" pitchFamily="34" charset="0"/>
              </a:rPr>
              <a:t>The filtered </a:t>
            </a:r>
            <a:r>
              <a:rPr lang="en-PH" sz="1600" dirty="0" err="1">
                <a:effectLst/>
                <a:latin typeface="Verdana" panose="020B0604030504040204" pitchFamily="34" charset="0"/>
                <a:ea typeface="Verdana" panose="020B0604030504040204" pitchFamily="34" charset="0"/>
                <a:cs typeface="Verdana" panose="020B0604030504040204" pitchFamily="34" charset="0"/>
              </a:rPr>
              <a:t>backprojection</a:t>
            </a:r>
            <a:r>
              <a:rPr lang="en-PH" sz="1600" dirty="0">
                <a:effectLst/>
                <a:latin typeface="Verdana" panose="020B0604030504040204" pitchFamily="34" charset="0"/>
                <a:ea typeface="Verdana" panose="020B0604030504040204" pitchFamily="34" charset="0"/>
                <a:cs typeface="Verdana" panose="020B0604030504040204" pitchFamily="34" charset="0"/>
              </a:rPr>
              <a:t> in the inverse Radon transform can be set by specifying a filter in the </a:t>
            </a:r>
            <a:r>
              <a:rPr lang="en-PH" sz="1600" dirty="0" err="1">
                <a:effectLst/>
                <a:latin typeface="Verdana" panose="020B0604030504040204" pitchFamily="34" charset="0"/>
                <a:ea typeface="Verdana" panose="020B0604030504040204" pitchFamily="34" charset="0"/>
                <a:cs typeface="Verdana" panose="020B0604030504040204" pitchFamily="34" charset="0"/>
              </a:rPr>
              <a:t>iradon</a:t>
            </a:r>
            <a:r>
              <a:rPr lang="en-PH" sz="1600" dirty="0">
                <a:effectLst/>
                <a:latin typeface="Verdana" panose="020B0604030504040204" pitchFamily="34" charset="0"/>
                <a:ea typeface="Verdana" panose="020B0604030504040204" pitchFamily="34" charset="0"/>
                <a:cs typeface="Verdana" panose="020B0604030504040204" pitchFamily="34" charset="0"/>
              </a:rPr>
              <a:t> argument. </a:t>
            </a:r>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effectLst/>
                <a:latin typeface="Verdana" panose="020B0604030504040204" pitchFamily="34" charset="0"/>
                <a:ea typeface="Verdana" panose="020B0604030504040204" pitchFamily="34" charset="0"/>
                <a:cs typeface="Verdana" panose="020B0604030504040204" pitchFamily="34" charset="0"/>
              </a:rPr>
              <a:t>1. Get the inverse Radon transform of your synthetic images and compare the output for different filter functions. </a:t>
            </a:r>
            <a:endParaRPr lang="en-PH" sz="1600" dirty="0">
              <a:latin typeface="Verdana" panose="020B0604030504040204" pitchFamily="34" charset="0"/>
              <a:ea typeface="Verdana" panose="020B0604030504040204" pitchFamily="34" charset="0"/>
              <a:cs typeface="Verdana" panose="020B0604030504040204" pitchFamily="34" charset="0"/>
            </a:endParaRPr>
          </a:p>
        </p:txBody>
      </p:sp>
      <p:pic>
        <p:nvPicPr>
          <p:cNvPr id="11" name="Picture 10">
            <a:extLst>
              <a:ext uri="{FF2B5EF4-FFF2-40B4-BE49-F238E27FC236}">
                <a16:creationId xmlns:a16="http://schemas.microsoft.com/office/drawing/2014/main" id="{242A83E4-F97A-BBE1-19E8-67523DF510A6}"/>
              </a:ext>
            </a:extLst>
          </p:cNvPr>
          <p:cNvPicPr>
            <a:picLocks noChangeAspect="1"/>
          </p:cNvPicPr>
          <p:nvPr/>
        </p:nvPicPr>
        <p:blipFill>
          <a:blip r:embed="rId3"/>
          <a:stretch>
            <a:fillRect/>
          </a:stretch>
        </p:blipFill>
        <p:spPr>
          <a:xfrm>
            <a:off x="0" y="2102619"/>
            <a:ext cx="12179300" cy="1973594"/>
          </a:xfrm>
          <a:prstGeom prst="rect">
            <a:avLst/>
          </a:prstGeom>
        </p:spPr>
      </p:pic>
      <p:pic>
        <p:nvPicPr>
          <p:cNvPr id="13" name="Picture 12">
            <a:extLst>
              <a:ext uri="{FF2B5EF4-FFF2-40B4-BE49-F238E27FC236}">
                <a16:creationId xmlns:a16="http://schemas.microsoft.com/office/drawing/2014/main" id="{34FC8EBA-117F-29DB-710E-98EE2B35AE8F}"/>
              </a:ext>
            </a:extLst>
          </p:cNvPr>
          <p:cNvPicPr>
            <a:picLocks noChangeAspect="1"/>
          </p:cNvPicPr>
          <p:nvPr/>
        </p:nvPicPr>
        <p:blipFill>
          <a:blip r:embed="rId4"/>
          <a:stretch>
            <a:fillRect/>
          </a:stretch>
        </p:blipFill>
        <p:spPr>
          <a:xfrm>
            <a:off x="-1" y="4076212"/>
            <a:ext cx="12192001" cy="1943066"/>
          </a:xfrm>
          <a:prstGeom prst="rect">
            <a:avLst/>
          </a:prstGeom>
        </p:spPr>
      </p:pic>
      <p:sp>
        <p:nvSpPr>
          <p:cNvPr id="15" name="TextBox 14">
            <a:extLst>
              <a:ext uri="{FF2B5EF4-FFF2-40B4-BE49-F238E27FC236}">
                <a16:creationId xmlns:a16="http://schemas.microsoft.com/office/drawing/2014/main" id="{D333D6FA-2262-F3ED-84DE-F230807316A8}"/>
              </a:ext>
            </a:extLst>
          </p:cNvPr>
          <p:cNvSpPr txBox="1"/>
          <p:nvPr/>
        </p:nvSpPr>
        <p:spPr>
          <a:xfrm>
            <a:off x="225428" y="6019800"/>
            <a:ext cx="11699872" cy="646331"/>
          </a:xfrm>
          <a:prstGeom prst="rect">
            <a:avLst/>
          </a:prstGeom>
          <a:noFill/>
        </p:spPr>
        <p:txBody>
          <a:bodyPr wrap="square" rtlCol="0">
            <a:spAutoFit/>
          </a:bodyPr>
          <a:lstStyle/>
          <a:p>
            <a:r>
              <a:rPr lang="en-US" dirty="0"/>
              <a:t>We can see that the reconstruction is now better when we applied various filter functions. Moreover, PSNR score is actually the same for all filters. </a:t>
            </a:r>
          </a:p>
        </p:txBody>
      </p:sp>
    </p:spTree>
    <p:extLst>
      <p:ext uri="{BB962C8B-B14F-4D97-AF65-F5344CB8AC3E}">
        <p14:creationId xmlns:p14="http://schemas.microsoft.com/office/powerpoint/2010/main" val="2130746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1446550"/>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Fourier Slice Theorem</a:t>
            </a:r>
          </a:p>
          <a:p>
            <a:endParaRPr lang="en-PH" sz="2800" b="1" dirty="0">
              <a:effectLst/>
              <a:latin typeface="Verdana" panose="020B0604030504040204" pitchFamily="34" charset="0"/>
              <a:ea typeface="Verdana" panose="020B0604030504040204" pitchFamily="34" charset="0"/>
              <a:cs typeface="Verdana" panose="020B0604030504040204" pitchFamily="34" charset="0"/>
            </a:endParaRPr>
          </a:p>
          <a:p>
            <a:r>
              <a:rPr lang="en-PH" sz="1600" dirty="0">
                <a:effectLst/>
                <a:latin typeface="Verdana" panose="020B0604030504040204" pitchFamily="34" charset="0"/>
                <a:ea typeface="Verdana" panose="020B0604030504040204" pitchFamily="34" charset="0"/>
                <a:cs typeface="Verdana" panose="020B0604030504040204" pitchFamily="34" charset="0"/>
              </a:rPr>
              <a:t>Let’s try for the NIP letters. Here, we can see that the reconstruction from the white background </a:t>
            </a:r>
            <a:r>
              <a:rPr lang="en-PH" sz="1600" dirty="0">
                <a:latin typeface="Verdana" panose="020B0604030504040204" pitchFamily="34" charset="0"/>
                <a:ea typeface="Verdana" panose="020B0604030504040204" pitchFamily="34" charset="0"/>
                <a:cs typeface="Verdana" panose="020B0604030504040204" pitchFamily="34" charset="0"/>
              </a:rPr>
              <a:t>produces artifacts – apparent vertical lines on the letters with vertical lines. The PSNR score is also low here.</a:t>
            </a:r>
          </a:p>
        </p:txBody>
      </p:sp>
      <p:pic>
        <p:nvPicPr>
          <p:cNvPr id="4" name="Picture 3">
            <a:extLst>
              <a:ext uri="{FF2B5EF4-FFF2-40B4-BE49-F238E27FC236}">
                <a16:creationId xmlns:a16="http://schemas.microsoft.com/office/drawing/2014/main" id="{9C8E007C-5C99-EF8C-7237-37C378ECF353}"/>
              </a:ext>
            </a:extLst>
          </p:cNvPr>
          <p:cNvPicPr>
            <a:picLocks noChangeAspect="1"/>
          </p:cNvPicPr>
          <p:nvPr/>
        </p:nvPicPr>
        <p:blipFill>
          <a:blip r:embed="rId3"/>
          <a:stretch>
            <a:fillRect/>
          </a:stretch>
        </p:blipFill>
        <p:spPr>
          <a:xfrm>
            <a:off x="-1" y="2402802"/>
            <a:ext cx="12179301" cy="1944064"/>
          </a:xfrm>
          <a:prstGeom prst="rect">
            <a:avLst/>
          </a:prstGeom>
        </p:spPr>
      </p:pic>
      <p:pic>
        <p:nvPicPr>
          <p:cNvPr id="7" name="Picture 6">
            <a:extLst>
              <a:ext uri="{FF2B5EF4-FFF2-40B4-BE49-F238E27FC236}">
                <a16:creationId xmlns:a16="http://schemas.microsoft.com/office/drawing/2014/main" id="{AEE6DD0C-E03E-CF16-01DD-D69DAF987398}"/>
              </a:ext>
            </a:extLst>
          </p:cNvPr>
          <p:cNvPicPr>
            <a:picLocks noChangeAspect="1"/>
          </p:cNvPicPr>
          <p:nvPr/>
        </p:nvPicPr>
        <p:blipFill>
          <a:blip r:embed="rId4"/>
          <a:stretch>
            <a:fillRect/>
          </a:stretch>
        </p:blipFill>
        <p:spPr>
          <a:xfrm>
            <a:off x="0" y="4356099"/>
            <a:ext cx="12192000" cy="1925052"/>
          </a:xfrm>
          <a:prstGeom prst="rect">
            <a:avLst/>
          </a:prstGeom>
        </p:spPr>
      </p:pic>
    </p:spTree>
    <p:extLst>
      <p:ext uri="{BB962C8B-B14F-4D97-AF65-F5344CB8AC3E}">
        <p14:creationId xmlns:p14="http://schemas.microsoft.com/office/powerpoint/2010/main" val="279465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6 - Radon Transform, Fourier Slice Theoreom, Volume Visualization by Mark Jeremy G. Narag</a:t>
            </a:r>
            <a:endParaRPr lang="en-US" dirty="0"/>
          </a:p>
        </p:txBody>
      </p:sp>
      <p:sp>
        <p:nvSpPr>
          <p:cNvPr id="6" name="TextBox 5">
            <a:extLst>
              <a:ext uri="{FF2B5EF4-FFF2-40B4-BE49-F238E27FC236}">
                <a16:creationId xmlns:a16="http://schemas.microsoft.com/office/drawing/2014/main" id="{CA270E70-00C4-36C3-F477-B2A75D9858BF}"/>
              </a:ext>
            </a:extLst>
          </p:cNvPr>
          <p:cNvSpPr txBox="1"/>
          <p:nvPr/>
        </p:nvSpPr>
        <p:spPr>
          <a:xfrm>
            <a:off x="250828" y="565488"/>
            <a:ext cx="11826872" cy="1631216"/>
          </a:xfrm>
          <a:prstGeom prst="rect">
            <a:avLst/>
          </a:prstGeom>
          <a:noFill/>
        </p:spPr>
        <p:txBody>
          <a:bodyPr wrap="square">
            <a:spAutoFit/>
          </a:bodyPr>
          <a:lstStyle/>
          <a:p>
            <a:r>
              <a:rPr lang="en-PH" sz="2800" b="1" dirty="0">
                <a:effectLst/>
                <a:latin typeface="Verdana" panose="020B0604030504040204" pitchFamily="34" charset="0"/>
                <a:ea typeface="Verdana" panose="020B0604030504040204" pitchFamily="34" charset="0"/>
                <a:cs typeface="Verdana" panose="020B0604030504040204" pitchFamily="34" charset="0"/>
              </a:rPr>
              <a:t>Volume Visualization</a:t>
            </a:r>
            <a:endParaRPr lang="en-PH" sz="2800" b="1"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PH" dirty="0">
                <a:effectLst/>
                <a:latin typeface="Verdana" panose="020B0604030504040204" pitchFamily="34" charset="0"/>
                <a:ea typeface="Verdana" panose="020B0604030504040204" pitchFamily="34" charset="0"/>
                <a:cs typeface="Verdana" panose="020B0604030504040204" pitchFamily="34" charset="0"/>
              </a:rPr>
              <a:t>Follow the 3D visualization examples in the MATLAB link above. Show different views of the volume created. </a:t>
            </a:r>
          </a:p>
          <a:p>
            <a:pPr marL="342900" indent="-342900">
              <a:buAutoNum type="arabicPeriod"/>
            </a:pPr>
            <a:endParaRPr lang="en-PH" dirty="0">
              <a:latin typeface="Verdana" panose="020B0604030504040204" pitchFamily="34" charset="0"/>
              <a:ea typeface="Verdana" panose="020B0604030504040204" pitchFamily="34" charset="0"/>
              <a:cs typeface="Verdana" panose="020B0604030504040204" pitchFamily="34" charset="0"/>
            </a:endParaRPr>
          </a:p>
          <a:p>
            <a:endParaRPr lang="en-PH"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9D825E8D-7EC2-9E53-C55B-40BDFBED7EBF}"/>
              </a:ext>
            </a:extLst>
          </p:cNvPr>
          <p:cNvPicPr>
            <a:picLocks noChangeAspect="1"/>
          </p:cNvPicPr>
          <p:nvPr/>
        </p:nvPicPr>
        <p:blipFill>
          <a:blip r:embed="rId3"/>
          <a:stretch>
            <a:fillRect/>
          </a:stretch>
        </p:blipFill>
        <p:spPr>
          <a:xfrm>
            <a:off x="819150" y="2334439"/>
            <a:ext cx="3921122" cy="3921122"/>
          </a:xfrm>
          <a:prstGeom prst="rect">
            <a:avLst/>
          </a:prstGeom>
        </p:spPr>
      </p:pic>
      <p:sp>
        <p:nvSpPr>
          <p:cNvPr id="5" name="TextBox 4">
            <a:extLst>
              <a:ext uri="{FF2B5EF4-FFF2-40B4-BE49-F238E27FC236}">
                <a16:creationId xmlns:a16="http://schemas.microsoft.com/office/drawing/2014/main" id="{00C79554-F1C9-AA41-10B0-20ABE3BCEAE3}"/>
              </a:ext>
            </a:extLst>
          </p:cNvPr>
          <p:cNvSpPr txBox="1"/>
          <p:nvPr/>
        </p:nvSpPr>
        <p:spPr>
          <a:xfrm>
            <a:off x="819150" y="1938554"/>
            <a:ext cx="4321172" cy="369332"/>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First, let’s visualize the MRI image:</a:t>
            </a:r>
          </a:p>
        </p:txBody>
      </p:sp>
      <p:sp>
        <p:nvSpPr>
          <p:cNvPr id="7" name="TextBox 6">
            <a:extLst>
              <a:ext uri="{FF2B5EF4-FFF2-40B4-BE49-F238E27FC236}">
                <a16:creationId xmlns:a16="http://schemas.microsoft.com/office/drawing/2014/main" id="{4AF8F827-4044-F677-8B49-AFB8BB775019}"/>
              </a:ext>
            </a:extLst>
          </p:cNvPr>
          <p:cNvSpPr txBox="1"/>
          <p:nvPr/>
        </p:nvSpPr>
        <p:spPr>
          <a:xfrm>
            <a:off x="5887242" y="1938554"/>
            <a:ext cx="6053930" cy="369332"/>
          </a:xfrm>
          <a:prstGeom prst="rect">
            <a:avLst/>
          </a:prstGeom>
          <a:noFill/>
        </p:spPr>
        <p:txBody>
          <a:bodyPr wrap="square">
            <a:spAutoFit/>
          </a:bodyPr>
          <a:lstStyle/>
          <a:p>
            <a:r>
              <a:rPr lang="en-PH" dirty="0">
                <a:latin typeface="Verdana" panose="020B0604030504040204" pitchFamily="34" charset="0"/>
                <a:ea typeface="Verdana" panose="020B0604030504040204" pitchFamily="34" charset="0"/>
                <a:cs typeface="Verdana" panose="020B0604030504040204" pitchFamily="34" charset="0"/>
              </a:rPr>
              <a:t>Then let’s display the 2D Contour Slice</a:t>
            </a:r>
          </a:p>
        </p:txBody>
      </p:sp>
      <p:pic>
        <p:nvPicPr>
          <p:cNvPr id="8" name="Picture 7">
            <a:extLst>
              <a:ext uri="{FF2B5EF4-FFF2-40B4-BE49-F238E27FC236}">
                <a16:creationId xmlns:a16="http://schemas.microsoft.com/office/drawing/2014/main" id="{46ACB9FF-2946-4321-4570-03865E755F5E}"/>
              </a:ext>
            </a:extLst>
          </p:cNvPr>
          <p:cNvPicPr>
            <a:picLocks noChangeAspect="1"/>
          </p:cNvPicPr>
          <p:nvPr/>
        </p:nvPicPr>
        <p:blipFill>
          <a:blip r:embed="rId4"/>
          <a:stretch>
            <a:fillRect/>
          </a:stretch>
        </p:blipFill>
        <p:spPr>
          <a:xfrm>
            <a:off x="6367462" y="2334439"/>
            <a:ext cx="3921122" cy="3844451"/>
          </a:xfrm>
          <a:prstGeom prst="rect">
            <a:avLst/>
          </a:prstGeom>
        </p:spPr>
      </p:pic>
    </p:spTree>
    <p:extLst>
      <p:ext uri="{BB962C8B-B14F-4D97-AF65-F5344CB8AC3E}">
        <p14:creationId xmlns:p14="http://schemas.microsoft.com/office/powerpoint/2010/main" val="26101367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1950</TotalTime>
  <Words>1517</Words>
  <Application>Microsoft Macintosh PowerPoint</Application>
  <PresentationFormat>Widescreen</PresentationFormat>
  <Paragraphs>130</Paragraphs>
  <Slides>16</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Bahnschrift Light</vt:lpstr>
      <vt:lpstr>Bahnschrift SemiBold</vt:lpstr>
      <vt:lpstr>Calibri</vt:lpstr>
      <vt:lpstr>Calibri Light</vt:lpstr>
      <vt:lpstr>Menlo</vt:lpstr>
      <vt:lpstr>Söhne</vt:lpstr>
      <vt:lpstr>Verdana</vt:lpstr>
      <vt:lpstr>Office Theme</vt:lpstr>
      <vt:lpstr>Radon Transform, Fourier Slice Theorem, Volume Visualization</vt:lpstr>
      <vt:lpstr>All the codes and files in this activity are available on my Github:   https://github.com/mgnarag/physics305_computational_imaging</vt:lpstr>
      <vt:lpstr>Radon Transform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Super-resolution motion deblurring</dc:title>
  <dc:creator>Mark Jeremy Narag</dc:creator>
  <cp:lastModifiedBy>Mark Jeremy Narag</cp:lastModifiedBy>
  <cp:revision>109</cp:revision>
  <dcterms:created xsi:type="dcterms:W3CDTF">2023-03-11T14:54:14Z</dcterms:created>
  <dcterms:modified xsi:type="dcterms:W3CDTF">2023-07-04T07:19:33Z</dcterms:modified>
</cp:coreProperties>
</file>